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9"/>
  </p:notesMasterIdLst>
  <p:sldIdLst>
    <p:sldId id="425" r:id="rId2"/>
    <p:sldId id="426" r:id="rId3"/>
    <p:sldId id="259" r:id="rId4"/>
    <p:sldId id="260" r:id="rId5"/>
    <p:sldId id="428" r:id="rId6"/>
    <p:sldId id="429" r:id="rId7"/>
    <p:sldId id="477" r:id="rId8"/>
    <p:sldId id="262" r:id="rId9"/>
    <p:sldId id="263" r:id="rId10"/>
    <p:sldId id="264" r:id="rId11"/>
    <p:sldId id="266" r:id="rId12"/>
    <p:sldId id="267" r:id="rId13"/>
    <p:sldId id="454" r:id="rId14"/>
    <p:sldId id="478" r:id="rId15"/>
    <p:sldId id="283" r:id="rId16"/>
    <p:sldId id="285" r:id="rId17"/>
    <p:sldId id="290" r:id="rId18"/>
    <p:sldId id="291" r:id="rId19"/>
    <p:sldId id="292" r:id="rId20"/>
    <p:sldId id="294" r:id="rId21"/>
    <p:sldId id="435" r:id="rId22"/>
    <p:sldId id="298" r:id="rId23"/>
    <p:sldId id="299" r:id="rId24"/>
    <p:sldId id="300" r:id="rId25"/>
    <p:sldId id="307" r:id="rId26"/>
    <p:sldId id="438" r:id="rId27"/>
    <p:sldId id="455" r:id="rId28"/>
    <p:sldId id="439" r:id="rId29"/>
    <p:sldId id="440" r:id="rId30"/>
    <p:sldId id="441" r:id="rId31"/>
    <p:sldId id="472" r:id="rId32"/>
    <p:sldId id="446" r:id="rId33"/>
    <p:sldId id="430" r:id="rId34"/>
    <p:sldId id="431" r:id="rId35"/>
    <p:sldId id="317" r:id="rId36"/>
    <p:sldId id="432" r:id="rId37"/>
    <p:sldId id="332" r:id="rId38"/>
    <p:sldId id="381" r:id="rId39"/>
    <p:sldId id="382" r:id="rId40"/>
    <p:sldId id="451" r:id="rId41"/>
    <p:sldId id="470" r:id="rId42"/>
    <p:sldId id="453" r:id="rId43"/>
    <p:sldId id="392" r:id="rId44"/>
    <p:sldId id="433" r:id="rId45"/>
    <p:sldId id="434" r:id="rId46"/>
    <p:sldId id="448" r:id="rId47"/>
    <p:sldId id="473" r:id="rId48"/>
    <p:sldId id="405" r:id="rId49"/>
    <p:sldId id="406" r:id="rId50"/>
    <p:sldId id="409" r:id="rId51"/>
    <p:sldId id="456" r:id="rId52"/>
    <p:sldId id="458" r:id="rId53"/>
    <p:sldId id="459" r:id="rId54"/>
    <p:sldId id="460" r:id="rId55"/>
    <p:sldId id="461" r:id="rId56"/>
    <p:sldId id="462" r:id="rId57"/>
    <p:sldId id="463" r:id="rId58"/>
    <p:sldId id="464" r:id="rId59"/>
    <p:sldId id="465" r:id="rId60"/>
    <p:sldId id="479" r:id="rId61"/>
    <p:sldId id="466" r:id="rId62"/>
    <p:sldId id="474" r:id="rId63"/>
    <p:sldId id="468" r:id="rId64"/>
    <p:sldId id="475" r:id="rId65"/>
    <p:sldId id="476" r:id="rId66"/>
    <p:sldId id="467" r:id="rId67"/>
    <p:sldId id="424" r:id="rId68"/>
  </p:sldIdLst>
  <p:sldSz cx="9144000" cy="5143500" type="screen16x9"/>
  <p:notesSz cx="9144000" cy="51435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129" autoAdjust="0"/>
    <p:restoredTop sz="86380" autoAdjust="0"/>
  </p:normalViewPr>
  <p:slideViewPr>
    <p:cSldViewPr>
      <p:cViewPr>
        <p:scale>
          <a:sx n="100" d="100"/>
          <a:sy n="100" d="100"/>
        </p:scale>
        <p:origin x="-552" y="-462"/>
      </p:cViewPr>
      <p:guideLst>
        <p:guide orient="horz" pos="2880"/>
        <p:guide pos="2160"/>
      </p:guideLst>
    </p:cSldViewPr>
  </p:slideViewPr>
  <p:outlineViewPr>
    <p:cViewPr>
      <p:scale>
        <a:sx n="33" d="100"/>
        <a:sy n="33" d="100"/>
      </p:scale>
      <p:origin x="258" y="0"/>
    </p:cViewPr>
  </p:outlineViewPr>
  <p:notesTextViewPr>
    <p:cViewPr>
      <p:scale>
        <a:sx n="100" d="100"/>
        <a:sy n="100" d="100"/>
      </p:scale>
      <p:origin x="0" y="0"/>
    </p:cViewPr>
  </p:notesTextViewPr>
  <p:sorterViewPr>
    <p:cViewPr>
      <p:scale>
        <a:sx n="66" d="100"/>
        <a:sy n="66" d="100"/>
      </p:scale>
      <p:origin x="0" y="3606"/>
    </p:cViewPr>
  </p:sorterViewPr>
  <p:notesViewPr>
    <p:cSldViewPr>
      <p:cViewPr varScale="1">
        <p:scale>
          <a:sx n="99" d="100"/>
          <a:sy n="99" d="100"/>
        </p:scale>
        <p:origin x="-1182" y="-90"/>
      </p:cViewPr>
      <p:guideLst>
        <p:guide orient="horz" pos="162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3962400" cy="257175"/>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5180013" y="0"/>
            <a:ext cx="3962400" cy="257175"/>
          </a:xfrm>
          <a:prstGeom prst="rect">
            <a:avLst/>
          </a:prstGeom>
        </p:spPr>
        <p:txBody>
          <a:bodyPr vert="horz" lIns="91440" tIns="45720" rIns="91440" bIns="45720" rtlCol="0"/>
          <a:lstStyle>
            <a:lvl1pPr algn="r">
              <a:defRPr sz="1200"/>
            </a:lvl1pPr>
          </a:lstStyle>
          <a:p>
            <a:fld id="{1BCC04AD-5959-4855-A59E-AE92ABBC1820}" type="datetimeFigureOut">
              <a:rPr lang="tr-TR" smtClean="0"/>
              <a:pPr/>
              <a:t>25.12.2018</a:t>
            </a:fld>
            <a:endParaRPr lang="tr-TR"/>
          </a:p>
        </p:txBody>
      </p:sp>
      <p:sp>
        <p:nvSpPr>
          <p:cNvPr id="4" name="3 Slayt Görüntüsü Yer Tutucusu"/>
          <p:cNvSpPr>
            <a:spLocks noGrp="1" noRot="1" noChangeAspect="1"/>
          </p:cNvSpPr>
          <p:nvPr>
            <p:ph type="sldImg" idx="2"/>
          </p:nvPr>
        </p:nvSpPr>
        <p:spPr>
          <a:xfrm>
            <a:off x="2857500" y="385763"/>
            <a:ext cx="3429000" cy="1928812"/>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914400" y="2443163"/>
            <a:ext cx="7315200" cy="231457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4884738"/>
            <a:ext cx="3962400" cy="257175"/>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5180013" y="4884738"/>
            <a:ext cx="3962400" cy="257175"/>
          </a:xfrm>
          <a:prstGeom prst="rect">
            <a:avLst/>
          </a:prstGeom>
        </p:spPr>
        <p:txBody>
          <a:bodyPr vert="horz" lIns="91440" tIns="45720" rIns="91440" bIns="45720" rtlCol="0" anchor="b"/>
          <a:lstStyle>
            <a:lvl1pPr algn="r">
              <a:defRPr sz="1200"/>
            </a:lvl1pPr>
          </a:lstStyle>
          <a:p>
            <a:fld id="{0D5FD332-0C4C-4E83-9184-3E5B005A6BE3}" type="slidenum">
              <a:rPr lang="tr-TR" smtClean="0"/>
              <a:pPr/>
              <a:t>‹#›</a:t>
            </a:fld>
            <a:endParaRPr lang="tr-TR"/>
          </a:p>
        </p:txBody>
      </p:sp>
    </p:spTree>
    <p:extLst>
      <p:ext uri="{BB962C8B-B14F-4D97-AF65-F5344CB8AC3E}">
        <p14:creationId xmlns:p14="http://schemas.microsoft.com/office/powerpoint/2010/main" val="1983677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0D5FD332-0C4C-4E83-9184-3E5B005A6BE3}" type="slidenum">
              <a:rPr lang="tr-TR" smtClean="0"/>
              <a:pPr/>
              <a:t>54</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1594485"/>
            <a:ext cx="7772400" cy="1080135"/>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2880360"/>
            <a:ext cx="6400800" cy="128587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12/25/2018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rgbClr val="800000"/>
                </a:solidFill>
                <a:latin typeface="Trebuchet MS"/>
                <a:cs typeface="Trebuchet MS"/>
              </a:defRPr>
            </a:lvl1pPr>
          </a:lstStyle>
          <a:p>
            <a:endParaRPr/>
          </a:p>
        </p:txBody>
      </p:sp>
      <p:sp>
        <p:nvSpPr>
          <p:cNvPr id="3" name="Holder 3"/>
          <p:cNvSpPr>
            <a:spLocks noGrp="1"/>
          </p:cNvSpPr>
          <p:nvPr>
            <p:ph type="body" idx="1"/>
          </p:nvPr>
        </p:nvSpPr>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12/25/2018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rgbClr val="800000"/>
                </a:solidFill>
                <a:latin typeface="Trebuchet MS"/>
                <a:cs typeface="Trebuchet MS"/>
              </a:defRPr>
            </a:lvl1pPr>
          </a:lstStyle>
          <a:p>
            <a:endParaRPr/>
          </a:p>
        </p:txBody>
      </p:sp>
      <p:sp>
        <p:nvSpPr>
          <p:cNvPr id="3" name="Holder 3"/>
          <p:cNvSpPr>
            <a:spLocks noGrp="1"/>
          </p:cNvSpPr>
          <p:nvPr>
            <p:ph sz="half" idx="2"/>
          </p:nvPr>
        </p:nvSpPr>
        <p:spPr>
          <a:xfrm>
            <a:off x="457200" y="1183005"/>
            <a:ext cx="3977640" cy="339471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183005"/>
            <a:ext cx="3977640" cy="339471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12/25/2018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rgbClr val="800000"/>
                </a:solidFill>
                <a:latin typeface="Trebuchet MS"/>
                <a:cs typeface="Trebuchet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12/25/2018</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12/25/2018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635" y="556894"/>
            <a:ext cx="9143365" cy="0"/>
          </a:xfrm>
          <a:custGeom>
            <a:avLst/>
            <a:gdLst/>
            <a:ahLst/>
            <a:cxnLst/>
            <a:rect l="l" t="t" r="r" b="b"/>
            <a:pathLst>
              <a:path w="9143365">
                <a:moveTo>
                  <a:pt x="0" y="0"/>
                </a:moveTo>
                <a:lnTo>
                  <a:pt x="9143365" y="0"/>
                </a:lnTo>
              </a:path>
            </a:pathLst>
          </a:custGeom>
          <a:ln w="25908">
            <a:solidFill>
              <a:srgbClr val="8A3836"/>
            </a:solidFill>
          </a:ln>
        </p:spPr>
        <p:txBody>
          <a:bodyPr wrap="square" lIns="0" tIns="0" rIns="0" bIns="0" rtlCol="0"/>
          <a:lstStyle/>
          <a:p>
            <a:endParaRPr/>
          </a:p>
        </p:txBody>
      </p:sp>
      <p:sp>
        <p:nvSpPr>
          <p:cNvPr id="17" name="bk object 17"/>
          <p:cNvSpPr/>
          <p:nvPr/>
        </p:nvSpPr>
        <p:spPr>
          <a:xfrm>
            <a:off x="635" y="0"/>
            <a:ext cx="0" cy="556895"/>
          </a:xfrm>
          <a:custGeom>
            <a:avLst/>
            <a:gdLst/>
            <a:ahLst/>
            <a:cxnLst/>
            <a:rect l="l" t="t" r="r" b="b"/>
            <a:pathLst>
              <a:path h="556895">
                <a:moveTo>
                  <a:pt x="0" y="0"/>
                </a:moveTo>
                <a:lnTo>
                  <a:pt x="0" y="556895"/>
                </a:lnTo>
              </a:path>
            </a:pathLst>
          </a:custGeom>
          <a:ln w="25908">
            <a:solidFill>
              <a:srgbClr val="8A3836"/>
            </a:solidFill>
          </a:ln>
        </p:spPr>
        <p:txBody>
          <a:bodyPr wrap="square" lIns="0" tIns="0" rIns="0" bIns="0" rtlCol="0"/>
          <a:lstStyle/>
          <a:p>
            <a:endParaRPr/>
          </a:p>
        </p:txBody>
      </p:sp>
      <p:sp>
        <p:nvSpPr>
          <p:cNvPr id="2" name="Holder 2"/>
          <p:cNvSpPr>
            <a:spLocks noGrp="1"/>
          </p:cNvSpPr>
          <p:nvPr>
            <p:ph type="title"/>
          </p:nvPr>
        </p:nvSpPr>
        <p:spPr>
          <a:xfrm>
            <a:off x="81660" y="-55372"/>
            <a:ext cx="8980678" cy="817244"/>
          </a:xfrm>
          <a:prstGeom prst="rect">
            <a:avLst/>
          </a:prstGeom>
        </p:spPr>
        <p:txBody>
          <a:bodyPr wrap="square" lIns="0" tIns="0" rIns="0" bIns="0">
            <a:spAutoFit/>
          </a:bodyPr>
          <a:lstStyle>
            <a:lvl1pPr>
              <a:defRPr sz="1800" b="1" i="0">
                <a:solidFill>
                  <a:srgbClr val="800000"/>
                </a:solidFill>
                <a:latin typeface="Trebuchet MS"/>
                <a:cs typeface="Trebuchet MS"/>
              </a:defRPr>
            </a:lvl1pPr>
          </a:lstStyle>
          <a:p>
            <a:endParaRPr/>
          </a:p>
        </p:txBody>
      </p:sp>
      <p:sp>
        <p:nvSpPr>
          <p:cNvPr id="3" name="Holder 3"/>
          <p:cNvSpPr>
            <a:spLocks noGrp="1"/>
          </p:cNvSpPr>
          <p:nvPr>
            <p:ph type="body" idx="1"/>
          </p:nvPr>
        </p:nvSpPr>
        <p:spPr>
          <a:xfrm>
            <a:off x="462787" y="1348866"/>
            <a:ext cx="8223884" cy="2760979"/>
          </a:xfrm>
          <a:prstGeom prst="rect">
            <a:avLst/>
          </a:prstGeom>
        </p:spPr>
        <p:txBody>
          <a:bodyPr wrap="square" lIns="0" tIns="0" rIns="0" bIns="0">
            <a:spAutoFit/>
          </a:bodyPr>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4783455"/>
            <a:ext cx="2926080" cy="25717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4783455"/>
            <a:ext cx="2103120" cy="25717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12/25/2018</a:t>
            </a:fld>
            <a:endParaRPr lang="en-US"/>
          </a:p>
        </p:txBody>
      </p:sp>
      <p:sp>
        <p:nvSpPr>
          <p:cNvPr id="6" name="Holder 6"/>
          <p:cNvSpPr>
            <a:spLocks noGrp="1"/>
          </p:cNvSpPr>
          <p:nvPr>
            <p:ph type="sldNum" sz="quarter" idx="7"/>
          </p:nvPr>
        </p:nvSpPr>
        <p:spPr>
          <a:xfrm>
            <a:off x="6583680" y="4783455"/>
            <a:ext cx="2103120" cy="25717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mailto:tasinir@muhasebat.gov.tr"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1 Başlık"/>
          <p:cNvSpPr>
            <a:spLocks noGrp="1"/>
          </p:cNvSpPr>
          <p:nvPr>
            <p:ph type="title"/>
          </p:nvPr>
        </p:nvSpPr>
        <p:spPr>
          <a:xfrm>
            <a:off x="81660" y="971550"/>
            <a:ext cx="8980678" cy="1107996"/>
          </a:xfrm>
        </p:spPr>
        <p:txBody>
          <a:bodyPr/>
          <a:lstStyle/>
          <a:p>
            <a:pPr algn="ctr"/>
            <a:r>
              <a:rPr lang="tr-TR" sz="3600" dirty="0" smtClean="0">
                <a:latin typeface="Calibri" pitchFamily="34" charset="0"/>
                <a:cs typeface="Arial" pitchFamily="34" charset="0"/>
              </a:rPr>
              <a:t>TAŞINIR MAL YÖNETMELİĞİ</a:t>
            </a:r>
            <a:br>
              <a:rPr lang="tr-TR" sz="3600" dirty="0" smtClean="0">
                <a:latin typeface="Calibri" pitchFamily="34" charset="0"/>
                <a:cs typeface="Arial" pitchFamily="34" charset="0"/>
              </a:rPr>
            </a:br>
            <a:endParaRPr lang="tr-TR" sz="3600" dirty="0">
              <a:latin typeface="Calibri" pitchFamily="34" charset="0"/>
              <a:cs typeface="Arial" pitchFamily="34" charset="0"/>
            </a:endParaRPr>
          </a:p>
        </p:txBody>
      </p:sp>
      <p:sp>
        <p:nvSpPr>
          <p:cNvPr id="3" name="2 Metin Yer Tutucusu"/>
          <p:cNvSpPr>
            <a:spLocks noGrp="1"/>
          </p:cNvSpPr>
          <p:nvPr>
            <p:ph type="body" idx="1"/>
          </p:nvPr>
        </p:nvSpPr>
        <p:spPr>
          <a:xfrm>
            <a:off x="457200" y="2038350"/>
            <a:ext cx="8223884" cy="923330"/>
          </a:xfrm>
        </p:spPr>
        <p:txBody>
          <a:bodyPr/>
          <a:lstStyle/>
          <a:p>
            <a:pPr algn="ctr"/>
            <a:r>
              <a:rPr lang="tr-TR" b="1" dirty="0" smtClean="0">
                <a:solidFill>
                  <a:srgbClr val="002060"/>
                </a:solidFill>
                <a:latin typeface="+mj-lt"/>
              </a:rPr>
              <a:t>Hazırlayan</a:t>
            </a:r>
          </a:p>
          <a:p>
            <a:pPr algn="ctr"/>
            <a:r>
              <a:rPr lang="tr-TR" b="1" dirty="0" smtClean="0">
                <a:solidFill>
                  <a:srgbClr val="002060"/>
                </a:solidFill>
                <a:latin typeface="+mj-lt"/>
              </a:rPr>
              <a:t>Fatma NADAS</a:t>
            </a:r>
          </a:p>
          <a:p>
            <a:pPr algn="ctr"/>
            <a:r>
              <a:rPr lang="tr-TR" b="1" dirty="0" smtClean="0">
                <a:solidFill>
                  <a:srgbClr val="002060"/>
                </a:solidFill>
                <a:latin typeface="+mj-lt"/>
              </a:rPr>
              <a:t>Mali Hizmetler Uzmanı</a:t>
            </a:r>
            <a:endParaRPr lang="tr-TR" b="1" dirty="0">
              <a:solidFill>
                <a:srgbClr val="002060"/>
              </a:solidFill>
              <a:latin typeface="+mj-lt"/>
            </a:endParaRPr>
          </a:p>
        </p:txBody>
      </p:sp>
      <p:pic>
        <p:nvPicPr>
          <p:cNvPr id="4" name="3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p:nvPr/>
        </p:nvSpPr>
        <p:spPr>
          <a:xfrm>
            <a:off x="1066800" y="819150"/>
            <a:ext cx="6897171" cy="3928249"/>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639" y="556894"/>
            <a:ext cx="9143365" cy="0"/>
          </a:xfrm>
          <a:custGeom>
            <a:avLst/>
            <a:gdLst/>
            <a:ahLst/>
            <a:cxnLst/>
            <a:rect l="l" t="t" r="r" b="b"/>
            <a:pathLst>
              <a:path w="9143365">
                <a:moveTo>
                  <a:pt x="0" y="0"/>
                </a:moveTo>
                <a:lnTo>
                  <a:pt x="9143365" y="0"/>
                </a:lnTo>
              </a:path>
            </a:pathLst>
          </a:custGeom>
          <a:ln w="25908">
            <a:solidFill>
              <a:srgbClr val="8A3836"/>
            </a:solidFill>
          </a:ln>
        </p:spPr>
        <p:txBody>
          <a:bodyPr wrap="square" lIns="0" tIns="0" rIns="0" bIns="0" rtlCol="0"/>
          <a:lstStyle/>
          <a:p>
            <a:endParaRPr/>
          </a:p>
        </p:txBody>
      </p:sp>
      <p:sp>
        <p:nvSpPr>
          <p:cNvPr id="4" name="object 4"/>
          <p:cNvSpPr/>
          <p:nvPr/>
        </p:nvSpPr>
        <p:spPr>
          <a:xfrm>
            <a:off x="635" y="2"/>
            <a:ext cx="0" cy="556895"/>
          </a:xfrm>
          <a:custGeom>
            <a:avLst/>
            <a:gdLst/>
            <a:ahLst/>
            <a:cxnLst/>
            <a:rect l="l" t="t" r="r" b="b"/>
            <a:pathLst>
              <a:path h="556895">
                <a:moveTo>
                  <a:pt x="0" y="0"/>
                </a:moveTo>
                <a:lnTo>
                  <a:pt x="0" y="556895"/>
                </a:lnTo>
              </a:path>
            </a:pathLst>
          </a:custGeom>
          <a:ln w="25908">
            <a:solidFill>
              <a:srgbClr val="8A3836"/>
            </a:solidFill>
          </a:ln>
        </p:spPr>
        <p:txBody>
          <a:bodyPr wrap="square" lIns="0" tIns="0" rIns="0" bIns="0" rtlCol="0"/>
          <a:lstStyle/>
          <a:p>
            <a:endParaRPr/>
          </a:p>
        </p:txBody>
      </p:sp>
      <p:sp>
        <p:nvSpPr>
          <p:cNvPr id="5" name="object 5"/>
          <p:cNvSpPr txBox="1">
            <a:spLocks noGrp="1"/>
          </p:cNvSpPr>
          <p:nvPr>
            <p:ph type="title"/>
          </p:nvPr>
        </p:nvSpPr>
        <p:spPr>
          <a:xfrm>
            <a:off x="2230886" y="43393"/>
            <a:ext cx="4681855" cy="428322"/>
          </a:xfrm>
          <a:prstGeom prst="rect">
            <a:avLst/>
          </a:prstGeom>
        </p:spPr>
        <p:txBody>
          <a:bodyPr vert="horz" wrap="square" lIns="0" tIns="12700" rIns="0" bIns="0" rtlCol="0">
            <a:spAutoFit/>
          </a:bodyPr>
          <a:lstStyle/>
          <a:p>
            <a:pPr marL="12700">
              <a:lnSpc>
                <a:spcPct val="100000"/>
              </a:lnSpc>
              <a:spcBef>
                <a:spcPts val="100"/>
              </a:spcBef>
            </a:pPr>
            <a:r>
              <a:rPr lang="tr-TR" sz="2400" spc="-5" dirty="0" smtClean="0">
                <a:solidFill>
                  <a:srgbClr val="933735"/>
                </a:solidFill>
                <a:latin typeface="+mj-lt"/>
                <a:cs typeface="Arial"/>
              </a:rPr>
              <a:t>        </a:t>
            </a:r>
            <a:r>
              <a:rPr sz="2400" spc="-5" smtClean="0">
                <a:solidFill>
                  <a:srgbClr val="933735"/>
                </a:solidFill>
                <a:latin typeface="+mj-lt"/>
                <a:cs typeface="Arial"/>
              </a:rPr>
              <a:t>Kapsam </a:t>
            </a:r>
            <a:r>
              <a:rPr sz="2400" dirty="0">
                <a:solidFill>
                  <a:srgbClr val="933735"/>
                </a:solidFill>
                <a:latin typeface="+mj-lt"/>
                <a:cs typeface="Arial"/>
              </a:rPr>
              <a:t>(İdareler</a:t>
            </a:r>
            <a:r>
              <a:rPr sz="2400" spc="-135" dirty="0">
                <a:solidFill>
                  <a:srgbClr val="933735"/>
                </a:solidFill>
                <a:latin typeface="+mj-lt"/>
                <a:cs typeface="Arial"/>
              </a:rPr>
              <a:t> </a:t>
            </a:r>
            <a:r>
              <a:rPr sz="2400" spc="-5" dirty="0">
                <a:solidFill>
                  <a:srgbClr val="933735"/>
                </a:solidFill>
                <a:latin typeface="+mj-lt"/>
                <a:cs typeface="Arial"/>
              </a:rPr>
              <a:t>Yönünden</a:t>
            </a:r>
            <a:r>
              <a:rPr sz="2700" spc="-5" dirty="0">
                <a:solidFill>
                  <a:srgbClr val="933735"/>
                </a:solidFill>
                <a:latin typeface="+mj-lt"/>
                <a:cs typeface="Arial"/>
              </a:rPr>
              <a:t>)</a:t>
            </a:r>
            <a:endParaRPr sz="2700" dirty="0">
              <a:latin typeface="+mj-lt"/>
              <a:cs typeface="Arial"/>
            </a:endParaRPr>
          </a:p>
        </p:txBody>
      </p:sp>
      <p:sp>
        <p:nvSpPr>
          <p:cNvPr id="6" name="object 6"/>
          <p:cNvSpPr txBox="1"/>
          <p:nvPr/>
        </p:nvSpPr>
        <p:spPr>
          <a:xfrm>
            <a:off x="7822187" y="71122"/>
            <a:ext cx="1016635" cy="289823"/>
          </a:xfrm>
          <a:prstGeom prst="rect">
            <a:avLst/>
          </a:prstGeom>
        </p:spPr>
        <p:txBody>
          <a:bodyPr vert="horz" wrap="square" lIns="0" tIns="12700" rIns="0" bIns="0" rtlCol="0">
            <a:spAutoFit/>
          </a:bodyPr>
          <a:lstStyle/>
          <a:p>
            <a:pPr marL="12700">
              <a:lnSpc>
                <a:spcPct val="100000"/>
              </a:lnSpc>
              <a:spcBef>
                <a:spcPts val="100"/>
              </a:spcBef>
            </a:pPr>
            <a:r>
              <a:rPr sz="1800" spc="-5" dirty="0">
                <a:solidFill>
                  <a:srgbClr val="800000"/>
                </a:solidFill>
                <a:latin typeface="Arial"/>
                <a:cs typeface="Arial"/>
              </a:rPr>
              <a:t>MADDE</a:t>
            </a:r>
            <a:r>
              <a:rPr sz="1800" spc="-254" dirty="0">
                <a:solidFill>
                  <a:srgbClr val="800000"/>
                </a:solidFill>
                <a:latin typeface="Arial"/>
                <a:cs typeface="Arial"/>
              </a:rPr>
              <a:t> </a:t>
            </a:r>
            <a:r>
              <a:rPr sz="1800" spc="-5" dirty="0">
                <a:solidFill>
                  <a:srgbClr val="800000"/>
                </a:solidFill>
                <a:latin typeface="Arial"/>
                <a:cs typeface="Arial"/>
              </a:rPr>
              <a:t>2</a:t>
            </a:r>
            <a:endParaRPr sz="1800">
              <a:latin typeface="Arial"/>
              <a:cs typeface="Arial"/>
            </a:endParaRPr>
          </a:p>
        </p:txBody>
      </p:sp>
      <p:pic>
        <p:nvPicPr>
          <p:cNvPr id="7" name="6 Resim" descr="eg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txBox="1">
            <a:spLocks noGrp="1"/>
          </p:cNvSpPr>
          <p:nvPr>
            <p:ph type="title"/>
          </p:nvPr>
        </p:nvSpPr>
        <p:spPr>
          <a:xfrm>
            <a:off x="1199188" y="43393"/>
            <a:ext cx="6772275" cy="382156"/>
          </a:xfrm>
          <a:prstGeom prst="rect">
            <a:avLst/>
          </a:prstGeom>
        </p:spPr>
        <p:txBody>
          <a:bodyPr vert="horz" wrap="square" lIns="0" tIns="12700" rIns="0" bIns="0" rtlCol="0">
            <a:spAutoFit/>
          </a:bodyPr>
          <a:lstStyle/>
          <a:p>
            <a:pPr marL="12700" algn="ctr">
              <a:lnSpc>
                <a:spcPct val="100000"/>
              </a:lnSpc>
              <a:spcBef>
                <a:spcPts val="100"/>
              </a:spcBef>
            </a:pPr>
            <a:r>
              <a:rPr lang="tr-TR" sz="2400" spc="-5" dirty="0" smtClean="0">
                <a:solidFill>
                  <a:srgbClr val="933735"/>
                </a:solidFill>
                <a:latin typeface="+mj-lt"/>
                <a:cs typeface="Arial"/>
              </a:rPr>
              <a:t>       </a:t>
            </a:r>
            <a:r>
              <a:rPr sz="2400" spc="-5" smtClean="0">
                <a:solidFill>
                  <a:srgbClr val="933735"/>
                </a:solidFill>
                <a:latin typeface="+mj-lt"/>
                <a:cs typeface="Arial"/>
              </a:rPr>
              <a:t>Kapsamda </a:t>
            </a:r>
            <a:r>
              <a:rPr sz="2400" spc="-5" dirty="0">
                <a:solidFill>
                  <a:srgbClr val="933735"/>
                </a:solidFill>
                <a:latin typeface="+mj-lt"/>
                <a:cs typeface="Arial"/>
              </a:rPr>
              <a:t>Olmayan Taşınırlar</a:t>
            </a:r>
            <a:r>
              <a:rPr sz="2400" spc="35" dirty="0">
                <a:solidFill>
                  <a:srgbClr val="933735"/>
                </a:solidFill>
                <a:latin typeface="+mj-lt"/>
                <a:cs typeface="Arial"/>
              </a:rPr>
              <a:t> </a:t>
            </a:r>
            <a:r>
              <a:rPr sz="2400" spc="-5" dirty="0">
                <a:solidFill>
                  <a:srgbClr val="933735"/>
                </a:solidFill>
                <a:latin typeface="+mj-lt"/>
                <a:cs typeface="Arial"/>
              </a:rPr>
              <a:t>(İstisnalar)</a:t>
            </a:r>
            <a:endParaRPr sz="2400" dirty="0">
              <a:latin typeface="+mj-lt"/>
              <a:cs typeface="Arial"/>
            </a:endParaRPr>
          </a:p>
        </p:txBody>
      </p:sp>
      <p:sp>
        <p:nvSpPr>
          <p:cNvPr id="3" name="object 3"/>
          <p:cNvSpPr txBox="1"/>
          <p:nvPr/>
        </p:nvSpPr>
        <p:spPr>
          <a:xfrm>
            <a:off x="328679" y="735839"/>
            <a:ext cx="8488045" cy="3086101"/>
          </a:xfrm>
          <a:prstGeom prst="rect">
            <a:avLst/>
          </a:prstGeom>
        </p:spPr>
        <p:txBody>
          <a:bodyPr vert="horz" wrap="square" lIns="0" tIns="13335" rIns="0" bIns="0" rtlCol="0">
            <a:spAutoFit/>
          </a:bodyPr>
          <a:lstStyle/>
          <a:p>
            <a:pPr marL="355600" marR="5080" indent="-342900" algn="just">
              <a:lnSpc>
                <a:spcPct val="99500"/>
              </a:lnSpc>
              <a:spcBef>
                <a:spcPts val="105"/>
              </a:spcBef>
              <a:buFont typeface="Wingdings"/>
              <a:buChar char=""/>
              <a:tabLst>
                <a:tab pos="355600" algn="l"/>
              </a:tabLst>
            </a:pPr>
            <a:endParaRPr lang="tr-TR" sz="2200" spc="-5" dirty="0" smtClean="0">
              <a:solidFill>
                <a:srgbClr val="C00000"/>
              </a:solidFill>
              <a:cs typeface="Arial"/>
            </a:endParaRPr>
          </a:p>
          <a:p>
            <a:pPr marL="355600" marR="5080" indent="-342900" algn="just">
              <a:lnSpc>
                <a:spcPct val="99500"/>
              </a:lnSpc>
              <a:spcBef>
                <a:spcPts val="105"/>
              </a:spcBef>
              <a:buFont typeface="Wingdings"/>
              <a:buChar char=""/>
              <a:tabLst>
                <a:tab pos="355600" algn="l"/>
              </a:tabLst>
            </a:pPr>
            <a:endParaRPr lang="tr-TR" sz="2200" spc="-5" dirty="0" smtClean="0">
              <a:solidFill>
                <a:srgbClr val="C00000"/>
              </a:solidFill>
              <a:cs typeface="Arial"/>
            </a:endParaRPr>
          </a:p>
          <a:p>
            <a:pPr marL="355600" marR="5080" indent="-342900" algn="just">
              <a:lnSpc>
                <a:spcPct val="99500"/>
              </a:lnSpc>
              <a:spcBef>
                <a:spcPts val="105"/>
              </a:spcBef>
              <a:buFont typeface="Wingdings"/>
              <a:buChar char=""/>
              <a:tabLst>
                <a:tab pos="355600" algn="l"/>
              </a:tabLst>
            </a:pPr>
            <a:r>
              <a:rPr sz="2200" spc="-5" smtClean="0">
                <a:solidFill>
                  <a:srgbClr val="C00000"/>
                </a:solidFill>
                <a:cs typeface="Arial"/>
              </a:rPr>
              <a:t>Türk </a:t>
            </a:r>
            <a:r>
              <a:rPr sz="2200" spc="-10" dirty="0">
                <a:solidFill>
                  <a:srgbClr val="C00000"/>
                </a:solidFill>
                <a:cs typeface="Arial"/>
              </a:rPr>
              <a:t>Silahlı </a:t>
            </a:r>
            <a:r>
              <a:rPr sz="2200" spc="-5" dirty="0">
                <a:solidFill>
                  <a:srgbClr val="C00000"/>
                </a:solidFill>
                <a:cs typeface="Arial"/>
              </a:rPr>
              <a:t>Kuvvetleri </a:t>
            </a:r>
            <a:r>
              <a:rPr sz="2200" spc="-5" dirty="0">
                <a:cs typeface="Arial"/>
              </a:rPr>
              <a:t>(Jandarma Genel Komutanlığı ve Sahil Güvenlik  Komutanlığı dahil), </a:t>
            </a:r>
            <a:r>
              <a:rPr sz="2200" spc="-5" dirty="0">
                <a:solidFill>
                  <a:srgbClr val="C00000"/>
                </a:solidFill>
                <a:cs typeface="Arial"/>
              </a:rPr>
              <a:t>Milli İstihbarat </a:t>
            </a:r>
            <a:r>
              <a:rPr sz="2200" spc="-25" dirty="0">
                <a:solidFill>
                  <a:srgbClr val="C00000"/>
                </a:solidFill>
                <a:cs typeface="Arial"/>
              </a:rPr>
              <a:t>Teşkilatı </a:t>
            </a:r>
            <a:r>
              <a:rPr sz="2200" spc="-5" dirty="0">
                <a:cs typeface="Arial"/>
              </a:rPr>
              <a:t>ve </a:t>
            </a:r>
            <a:r>
              <a:rPr sz="2200" spc="-5" dirty="0">
                <a:solidFill>
                  <a:srgbClr val="C00000"/>
                </a:solidFill>
                <a:cs typeface="Arial"/>
              </a:rPr>
              <a:t>Emniyet </a:t>
            </a:r>
            <a:r>
              <a:rPr sz="2200" spc="-5">
                <a:solidFill>
                  <a:srgbClr val="C00000"/>
                </a:solidFill>
                <a:cs typeface="Arial"/>
              </a:rPr>
              <a:t>Genel </a:t>
            </a:r>
            <a:r>
              <a:rPr lang="tr-TR" sz="2200" spc="-5" dirty="0" smtClean="0">
                <a:solidFill>
                  <a:srgbClr val="C00000"/>
                </a:solidFill>
                <a:cs typeface="Arial"/>
              </a:rPr>
              <a:t> </a:t>
            </a:r>
            <a:r>
              <a:rPr sz="2200" spc="-5" smtClean="0">
                <a:solidFill>
                  <a:srgbClr val="C00000"/>
                </a:solidFill>
                <a:cs typeface="Arial"/>
              </a:rPr>
              <a:t>Müdürlüğünün </a:t>
            </a:r>
            <a:r>
              <a:rPr sz="2200" spc="-5" smtClean="0">
                <a:cs typeface="Arial"/>
              </a:rPr>
              <a:t> </a:t>
            </a:r>
            <a:endParaRPr sz="2200" dirty="0">
              <a:cs typeface="Times New Roman"/>
            </a:endParaRPr>
          </a:p>
          <a:p>
            <a:pPr marL="355600" marR="7620" indent="-342900" algn="just">
              <a:lnSpc>
                <a:spcPct val="99500"/>
              </a:lnSpc>
              <a:buFont typeface="Wingdings"/>
              <a:buChar char=""/>
              <a:tabLst>
                <a:tab pos="355600" algn="l"/>
              </a:tabLst>
            </a:pPr>
            <a:r>
              <a:rPr sz="2200" spc="-5" dirty="0">
                <a:cs typeface="Arial"/>
              </a:rPr>
              <a:t>Kapsamdaki idarelerin bünyesinde bulunan fabrika, imalathane ve benzeri  üretim yerlerinde kullanılan </a:t>
            </a:r>
            <a:r>
              <a:rPr sz="2200" spc="-5" dirty="0">
                <a:solidFill>
                  <a:srgbClr val="C00000"/>
                </a:solidFill>
                <a:cs typeface="Arial"/>
              </a:rPr>
              <a:t>ilk madde </a:t>
            </a:r>
            <a:r>
              <a:rPr sz="2200" dirty="0">
                <a:solidFill>
                  <a:srgbClr val="C00000"/>
                </a:solidFill>
                <a:cs typeface="Arial"/>
              </a:rPr>
              <a:t>ve </a:t>
            </a:r>
            <a:r>
              <a:rPr sz="2200" spc="-5" dirty="0">
                <a:solidFill>
                  <a:srgbClr val="C00000"/>
                </a:solidFill>
                <a:cs typeface="Arial"/>
              </a:rPr>
              <a:t>malzemeler ile yarı </a:t>
            </a:r>
            <a:r>
              <a:rPr sz="2200" dirty="0">
                <a:solidFill>
                  <a:srgbClr val="C00000"/>
                </a:solidFill>
                <a:cs typeface="Arial"/>
              </a:rPr>
              <a:t>mamul </a:t>
            </a:r>
            <a:r>
              <a:rPr sz="2200" spc="-5">
                <a:solidFill>
                  <a:srgbClr val="C00000"/>
                </a:solidFill>
                <a:cs typeface="Arial"/>
              </a:rPr>
              <a:t>ve  </a:t>
            </a:r>
            <a:r>
              <a:rPr lang="tr-TR" sz="2200" spc="-5" dirty="0" smtClean="0">
                <a:solidFill>
                  <a:srgbClr val="C00000"/>
                </a:solidFill>
                <a:cs typeface="Arial"/>
              </a:rPr>
              <a:t> </a:t>
            </a:r>
            <a:r>
              <a:rPr sz="2200" spc="-5" smtClean="0">
                <a:solidFill>
                  <a:srgbClr val="C00000"/>
                </a:solidFill>
                <a:cs typeface="Arial"/>
              </a:rPr>
              <a:t>mamul </a:t>
            </a:r>
            <a:r>
              <a:rPr lang="tr-TR" sz="2200" spc="-5" dirty="0" smtClean="0">
                <a:solidFill>
                  <a:srgbClr val="C00000"/>
                </a:solidFill>
                <a:cs typeface="Arial"/>
              </a:rPr>
              <a:t> </a:t>
            </a:r>
            <a:r>
              <a:rPr sz="2200" spc="-5" smtClean="0">
                <a:solidFill>
                  <a:srgbClr val="C00000"/>
                </a:solidFill>
                <a:cs typeface="Arial"/>
              </a:rPr>
              <a:t>maddeler</a:t>
            </a:r>
            <a:endParaRPr sz="2200" dirty="0">
              <a:cs typeface="Times New Roman"/>
            </a:endParaRPr>
          </a:p>
          <a:p>
            <a:pPr marL="355600" marR="5080" indent="-342900" algn="just">
              <a:lnSpc>
                <a:spcPct val="99500"/>
              </a:lnSpc>
              <a:spcBef>
                <a:spcPts val="5"/>
              </a:spcBef>
              <a:tabLst>
                <a:tab pos="355600" algn="l"/>
              </a:tabLst>
            </a:pPr>
            <a:r>
              <a:rPr lang="tr-TR" sz="2200" spc="-5" dirty="0" smtClean="0">
                <a:solidFill>
                  <a:srgbClr val="C00000"/>
                </a:solidFill>
                <a:cs typeface="Arial"/>
              </a:rPr>
              <a:t>     E</a:t>
            </a:r>
            <a:r>
              <a:rPr sz="2200" spc="-5" smtClean="0">
                <a:solidFill>
                  <a:srgbClr val="C00000"/>
                </a:solidFill>
                <a:cs typeface="Arial"/>
              </a:rPr>
              <a:t>manet </a:t>
            </a:r>
            <a:r>
              <a:rPr lang="tr-TR" sz="2200" spc="-5" dirty="0" smtClean="0">
                <a:solidFill>
                  <a:srgbClr val="C00000"/>
                </a:solidFill>
                <a:cs typeface="Arial"/>
              </a:rPr>
              <a:t> </a:t>
            </a:r>
            <a:r>
              <a:rPr sz="2200" spc="-5" smtClean="0">
                <a:solidFill>
                  <a:srgbClr val="C00000"/>
                </a:solidFill>
                <a:cs typeface="Arial"/>
              </a:rPr>
              <a:t> </a:t>
            </a:r>
            <a:r>
              <a:rPr sz="2200" spc="-5">
                <a:solidFill>
                  <a:srgbClr val="C00000"/>
                </a:solidFill>
                <a:cs typeface="Arial"/>
              </a:rPr>
              <a:t>taşınır </a:t>
            </a:r>
            <a:r>
              <a:rPr lang="tr-TR" sz="2200" spc="-5" dirty="0" smtClean="0">
                <a:solidFill>
                  <a:srgbClr val="C00000"/>
                </a:solidFill>
                <a:cs typeface="Arial"/>
              </a:rPr>
              <a:t> </a:t>
            </a:r>
            <a:r>
              <a:rPr sz="2200" spc="-5" smtClean="0">
                <a:solidFill>
                  <a:srgbClr val="C00000"/>
                </a:solidFill>
                <a:cs typeface="Arial"/>
              </a:rPr>
              <a:t>mallar </a:t>
            </a:r>
            <a:endParaRPr sz="2200" dirty="0">
              <a:cs typeface="Arial"/>
            </a:endParaRPr>
          </a:p>
        </p:txBody>
      </p:sp>
      <p:pic>
        <p:nvPicPr>
          <p:cNvPr id="5" name="4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txBox="1"/>
          <p:nvPr/>
        </p:nvSpPr>
        <p:spPr>
          <a:xfrm>
            <a:off x="3509009" y="916307"/>
            <a:ext cx="1280160" cy="309059"/>
          </a:xfrm>
          <a:prstGeom prst="rect">
            <a:avLst/>
          </a:prstGeom>
          <a:ln w="25907">
            <a:solidFill>
              <a:srgbClr val="C0504D"/>
            </a:solidFill>
          </a:ln>
        </p:spPr>
        <p:txBody>
          <a:bodyPr vert="horz" wrap="square" lIns="0" tIns="31750" rIns="0" bIns="0" rtlCol="0">
            <a:spAutoFit/>
          </a:bodyPr>
          <a:lstStyle/>
          <a:p>
            <a:pPr marL="121285">
              <a:lnSpc>
                <a:spcPct val="100000"/>
              </a:lnSpc>
              <a:spcBef>
                <a:spcPts val="250"/>
              </a:spcBef>
            </a:pPr>
            <a:r>
              <a:rPr sz="1800" b="1" spc="-20" dirty="0">
                <a:latin typeface="Trebuchet MS"/>
                <a:cs typeface="Trebuchet MS"/>
              </a:rPr>
              <a:t>Taşınır</a:t>
            </a:r>
            <a:r>
              <a:rPr sz="1800" b="1" spc="-390" dirty="0">
                <a:latin typeface="Trebuchet MS"/>
                <a:cs typeface="Trebuchet MS"/>
              </a:rPr>
              <a:t> </a:t>
            </a:r>
            <a:r>
              <a:rPr sz="1800" b="1" spc="-5" dirty="0">
                <a:latin typeface="Trebuchet MS"/>
                <a:cs typeface="Trebuchet MS"/>
              </a:rPr>
              <a:t>Mal</a:t>
            </a:r>
            <a:endParaRPr sz="1800" dirty="0">
              <a:latin typeface="Trebuchet MS"/>
              <a:cs typeface="Trebuchet MS"/>
            </a:endParaRPr>
          </a:p>
        </p:txBody>
      </p:sp>
      <p:sp>
        <p:nvSpPr>
          <p:cNvPr id="3" name="object 3"/>
          <p:cNvSpPr txBox="1"/>
          <p:nvPr/>
        </p:nvSpPr>
        <p:spPr>
          <a:xfrm>
            <a:off x="5107940" y="2043430"/>
            <a:ext cx="2118360" cy="310340"/>
          </a:xfrm>
          <a:prstGeom prst="rect">
            <a:avLst/>
          </a:prstGeom>
          <a:ln w="25907">
            <a:solidFill>
              <a:srgbClr val="C0504D"/>
            </a:solidFill>
          </a:ln>
        </p:spPr>
        <p:txBody>
          <a:bodyPr vert="horz" wrap="square" lIns="0" tIns="33019" rIns="0" bIns="0" rtlCol="0">
            <a:spAutoFit/>
          </a:bodyPr>
          <a:lstStyle/>
          <a:p>
            <a:pPr marL="163830">
              <a:lnSpc>
                <a:spcPct val="100000"/>
              </a:lnSpc>
              <a:spcBef>
                <a:spcPts val="259"/>
              </a:spcBef>
            </a:pPr>
            <a:r>
              <a:rPr sz="1800" b="1" spc="-50" dirty="0">
                <a:latin typeface="Trebuchet MS"/>
                <a:cs typeface="Trebuchet MS"/>
              </a:rPr>
              <a:t>Dayanıklı</a:t>
            </a:r>
            <a:r>
              <a:rPr sz="1800" b="1" spc="-400" dirty="0">
                <a:latin typeface="Trebuchet MS"/>
                <a:cs typeface="Trebuchet MS"/>
              </a:rPr>
              <a:t> </a:t>
            </a:r>
            <a:r>
              <a:rPr sz="1800" b="1" spc="-55" dirty="0">
                <a:latin typeface="Trebuchet MS"/>
                <a:cs typeface="Trebuchet MS"/>
              </a:rPr>
              <a:t>Taşınırlar</a:t>
            </a:r>
            <a:endParaRPr sz="1800">
              <a:latin typeface="Trebuchet MS"/>
              <a:cs typeface="Trebuchet MS"/>
            </a:endParaRPr>
          </a:p>
        </p:txBody>
      </p:sp>
      <p:sp>
        <p:nvSpPr>
          <p:cNvPr id="4" name="object 4"/>
          <p:cNvSpPr txBox="1">
            <a:spLocks noGrp="1"/>
          </p:cNvSpPr>
          <p:nvPr>
            <p:ph type="title"/>
          </p:nvPr>
        </p:nvSpPr>
        <p:spPr>
          <a:xfrm>
            <a:off x="2131826" y="31202"/>
            <a:ext cx="5304155" cy="428322"/>
          </a:xfrm>
          <a:prstGeom prst="rect">
            <a:avLst/>
          </a:prstGeom>
        </p:spPr>
        <p:txBody>
          <a:bodyPr vert="horz" wrap="square" lIns="0" tIns="12700" rIns="0" bIns="0" rtlCol="0">
            <a:spAutoFit/>
          </a:bodyPr>
          <a:lstStyle/>
          <a:p>
            <a:pPr marL="12700">
              <a:lnSpc>
                <a:spcPct val="100000"/>
              </a:lnSpc>
              <a:spcBef>
                <a:spcPts val="100"/>
              </a:spcBef>
            </a:pPr>
            <a:r>
              <a:rPr sz="2700" spc="-5" dirty="0">
                <a:solidFill>
                  <a:srgbClr val="933735"/>
                </a:solidFill>
                <a:latin typeface="+mj-lt"/>
              </a:rPr>
              <a:t>Kapsam</a:t>
            </a:r>
            <a:r>
              <a:rPr sz="2700" spc="-330" dirty="0">
                <a:solidFill>
                  <a:srgbClr val="933735"/>
                </a:solidFill>
                <a:latin typeface="+mj-lt"/>
              </a:rPr>
              <a:t> </a:t>
            </a:r>
            <a:r>
              <a:rPr sz="2700" spc="-30">
                <a:solidFill>
                  <a:srgbClr val="933735"/>
                </a:solidFill>
                <a:latin typeface="+mj-lt"/>
              </a:rPr>
              <a:t>(</a:t>
            </a:r>
            <a:r>
              <a:rPr sz="2700" spc="-30" smtClean="0">
                <a:solidFill>
                  <a:srgbClr val="933735"/>
                </a:solidFill>
                <a:latin typeface="+mj-lt"/>
              </a:rPr>
              <a:t>Taşınır</a:t>
            </a:r>
            <a:r>
              <a:rPr lang="tr-TR" sz="2700" spc="-30" dirty="0" smtClean="0">
                <a:solidFill>
                  <a:srgbClr val="933735"/>
                </a:solidFill>
                <a:latin typeface="+mj-lt"/>
              </a:rPr>
              <a:t> </a:t>
            </a:r>
            <a:r>
              <a:rPr sz="2700" spc="-390" smtClean="0">
                <a:solidFill>
                  <a:srgbClr val="933735"/>
                </a:solidFill>
                <a:latin typeface="+mj-lt"/>
              </a:rPr>
              <a:t> </a:t>
            </a:r>
            <a:r>
              <a:rPr sz="2700" dirty="0">
                <a:solidFill>
                  <a:srgbClr val="933735"/>
                </a:solidFill>
                <a:latin typeface="+mj-lt"/>
              </a:rPr>
              <a:t>Mallar</a:t>
            </a:r>
            <a:r>
              <a:rPr sz="2700" spc="-340" dirty="0">
                <a:solidFill>
                  <a:srgbClr val="933735"/>
                </a:solidFill>
                <a:latin typeface="+mj-lt"/>
              </a:rPr>
              <a:t> </a:t>
            </a:r>
            <a:r>
              <a:rPr sz="2700" spc="-25" dirty="0">
                <a:solidFill>
                  <a:srgbClr val="933735"/>
                </a:solidFill>
                <a:latin typeface="+mj-lt"/>
              </a:rPr>
              <a:t>Yönünden)</a:t>
            </a:r>
            <a:endParaRPr sz="2700" dirty="0">
              <a:latin typeface="+mj-lt"/>
            </a:endParaRPr>
          </a:p>
        </p:txBody>
      </p:sp>
      <p:sp>
        <p:nvSpPr>
          <p:cNvPr id="5" name="object 5"/>
          <p:cNvSpPr/>
          <p:nvPr/>
        </p:nvSpPr>
        <p:spPr>
          <a:xfrm>
            <a:off x="4937125" y="1360169"/>
            <a:ext cx="432434" cy="445770"/>
          </a:xfrm>
          <a:custGeom>
            <a:avLst/>
            <a:gdLst/>
            <a:ahLst/>
            <a:cxnLst/>
            <a:rect l="l" t="t" r="r" b="b"/>
            <a:pathLst>
              <a:path w="432435" h="445769">
                <a:moveTo>
                  <a:pt x="91439" y="0"/>
                </a:moveTo>
                <a:lnTo>
                  <a:pt x="0" y="86994"/>
                </a:lnTo>
                <a:lnTo>
                  <a:pt x="294639" y="397509"/>
                </a:lnTo>
                <a:lnTo>
                  <a:pt x="248920" y="441325"/>
                </a:lnTo>
                <a:lnTo>
                  <a:pt x="427354" y="445769"/>
                </a:lnTo>
                <a:lnTo>
                  <a:pt x="431164" y="310514"/>
                </a:lnTo>
                <a:lnTo>
                  <a:pt x="386714" y="310514"/>
                </a:lnTo>
                <a:lnTo>
                  <a:pt x="91439" y="0"/>
                </a:lnTo>
                <a:close/>
              </a:path>
              <a:path w="432435" h="445769">
                <a:moveTo>
                  <a:pt x="432435" y="266700"/>
                </a:moveTo>
                <a:lnTo>
                  <a:pt x="386714" y="310514"/>
                </a:lnTo>
                <a:lnTo>
                  <a:pt x="431164" y="310514"/>
                </a:lnTo>
                <a:lnTo>
                  <a:pt x="432435" y="266700"/>
                </a:lnTo>
                <a:close/>
              </a:path>
            </a:pathLst>
          </a:custGeom>
          <a:solidFill>
            <a:srgbClr val="C0504D"/>
          </a:solidFill>
        </p:spPr>
        <p:txBody>
          <a:bodyPr wrap="square" lIns="0" tIns="0" rIns="0" bIns="0" rtlCol="0"/>
          <a:lstStyle/>
          <a:p>
            <a:endParaRPr/>
          </a:p>
        </p:txBody>
      </p:sp>
      <p:sp>
        <p:nvSpPr>
          <p:cNvPr id="6" name="object 6"/>
          <p:cNvSpPr/>
          <p:nvPr/>
        </p:nvSpPr>
        <p:spPr>
          <a:xfrm>
            <a:off x="4937125" y="1360169"/>
            <a:ext cx="432434" cy="445770"/>
          </a:xfrm>
          <a:custGeom>
            <a:avLst/>
            <a:gdLst/>
            <a:ahLst/>
            <a:cxnLst/>
            <a:rect l="l" t="t" r="r" b="b"/>
            <a:pathLst>
              <a:path w="432435" h="445769">
                <a:moveTo>
                  <a:pt x="248920" y="441325"/>
                </a:moveTo>
                <a:lnTo>
                  <a:pt x="294639" y="397509"/>
                </a:lnTo>
                <a:lnTo>
                  <a:pt x="0" y="86994"/>
                </a:lnTo>
                <a:lnTo>
                  <a:pt x="91439" y="0"/>
                </a:lnTo>
                <a:lnTo>
                  <a:pt x="386714" y="310514"/>
                </a:lnTo>
                <a:lnTo>
                  <a:pt x="432435" y="266700"/>
                </a:lnTo>
                <a:lnTo>
                  <a:pt x="427354" y="445769"/>
                </a:lnTo>
                <a:lnTo>
                  <a:pt x="248920" y="441325"/>
                </a:lnTo>
                <a:close/>
              </a:path>
            </a:pathLst>
          </a:custGeom>
          <a:ln w="25400">
            <a:solidFill>
              <a:srgbClr val="8A3836"/>
            </a:solidFill>
          </a:ln>
        </p:spPr>
        <p:txBody>
          <a:bodyPr wrap="square" lIns="0" tIns="0" rIns="0" bIns="0" rtlCol="0"/>
          <a:lstStyle/>
          <a:p>
            <a:endParaRPr/>
          </a:p>
        </p:txBody>
      </p:sp>
      <p:sp>
        <p:nvSpPr>
          <p:cNvPr id="7" name="object 7"/>
          <p:cNvSpPr/>
          <p:nvPr/>
        </p:nvSpPr>
        <p:spPr>
          <a:xfrm>
            <a:off x="2949579" y="1391921"/>
            <a:ext cx="424815" cy="459105"/>
          </a:xfrm>
          <a:custGeom>
            <a:avLst/>
            <a:gdLst/>
            <a:ahLst/>
            <a:cxnLst/>
            <a:rect l="l" t="t" r="r" b="b"/>
            <a:pathLst>
              <a:path w="424814" h="459105">
                <a:moveTo>
                  <a:pt x="0" y="280669"/>
                </a:moveTo>
                <a:lnTo>
                  <a:pt x="12064" y="459104"/>
                </a:lnTo>
                <a:lnTo>
                  <a:pt x="190500" y="447039"/>
                </a:lnTo>
                <a:lnTo>
                  <a:pt x="142875" y="405764"/>
                </a:lnTo>
                <a:lnTo>
                  <a:pt x="215900" y="321944"/>
                </a:lnTo>
                <a:lnTo>
                  <a:pt x="47625" y="321944"/>
                </a:lnTo>
                <a:lnTo>
                  <a:pt x="0" y="280669"/>
                </a:lnTo>
                <a:close/>
              </a:path>
              <a:path w="424814" h="459105">
                <a:moveTo>
                  <a:pt x="329564" y="0"/>
                </a:moveTo>
                <a:lnTo>
                  <a:pt x="47625" y="321944"/>
                </a:lnTo>
                <a:lnTo>
                  <a:pt x="215900" y="321944"/>
                </a:lnTo>
                <a:lnTo>
                  <a:pt x="424814" y="83184"/>
                </a:lnTo>
                <a:lnTo>
                  <a:pt x="329564" y="0"/>
                </a:lnTo>
                <a:close/>
              </a:path>
            </a:pathLst>
          </a:custGeom>
          <a:solidFill>
            <a:srgbClr val="C0504D"/>
          </a:solidFill>
        </p:spPr>
        <p:txBody>
          <a:bodyPr wrap="square" lIns="0" tIns="0" rIns="0" bIns="0" rtlCol="0"/>
          <a:lstStyle/>
          <a:p>
            <a:endParaRPr/>
          </a:p>
        </p:txBody>
      </p:sp>
      <p:sp>
        <p:nvSpPr>
          <p:cNvPr id="8" name="object 8"/>
          <p:cNvSpPr/>
          <p:nvPr/>
        </p:nvSpPr>
        <p:spPr>
          <a:xfrm>
            <a:off x="2949579" y="1391921"/>
            <a:ext cx="424815" cy="459105"/>
          </a:xfrm>
          <a:custGeom>
            <a:avLst/>
            <a:gdLst/>
            <a:ahLst/>
            <a:cxnLst/>
            <a:rect l="l" t="t" r="r" b="b"/>
            <a:pathLst>
              <a:path w="424814" h="459105">
                <a:moveTo>
                  <a:pt x="0" y="280669"/>
                </a:moveTo>
                <a:lnTo>
                  <a:pt x="47625" y="321944"/>
                </a:lnTo>
                <a:lnTo>
                  <a:pt x="329564" y="0"/>
                </a:lnTo>
                <a:lnTo>
                  <a:pt x="424814" y="83184"/>
                </a:lnTo>
                <a:lnTo>
                  <a:pt x="142875" y="405764"/>
                </a:lnTo>
                <a:lnTo>
                  <a:pt x="190500" y="447039"/>
                </a:lnTo>
                <a:lnTo>
                  <a:pt x="12064" y="459104"/>
                </a:lnTo>
                <a:lnTo>
                  <a:pt x="0" y="280669"/>
                </a:lnTo>
                <a:close/>
              </a:path>
            </a:pathLst>
          </a:custGeom>
          <a:ln w="25400">
            <a:solidFill>
              <a:srgbClr val="8A3836"/>
            </a:solidFill>
          </a:ln>
        </p:spPr>
        <p:txBody>
          <a:bodyPr wrap="square" lIns="0" tIns="0" rIns="0" bIns="0" rtlCol="0"/>
          <a:lstStyle/>
          <a:p>
            <a:endParaRPr/>
          </a:p>
        </p:txBody>
      </p:sp>
      <p:sp>
        <p:nvSpPr>
          <p:cNvPr id="9" name="object 9"/>
          <p:cNvSpPr/>
          <p:nvPr/>
        </p:nvSpPr>
        <p:spPr>
          <a:xfrm>
            <a:off x="5871845" y="2625726"/>
            <a:ext cx="421004" cy="538480"/>
          </a:xfrm>
          <a:prstGeom prst="rect">
            <a:avLst/>
          </a:prstGeom>
          <a:blipFill>
            <a:blip r:embed="rId3" cstate="print"/>
            <a:stretch>
              <a:fillRect/>
            </a:stretch>
          </a:blipFill>
        </p:spPr>
        <p:txBody>
          <a:bodyPr wrap="square" lIns="0" tIns="0" rIns="0" bIns="0" rtlCol="0"/>
          <a:lstStyle/>
          <a:p>
            <a:endParaRPr/>
          </a:p>
        </p:txBody>
      </p:sp>
      <p:sp>
        <p:nvSpPr>
          <p:cNvPr id="10" name="object 10"/>
          <p:cNvSpPr/>
          <p:nvPr/>
        </p:nvSpPr>
        <p:spPr>
          <a:xfrm>
            <a:off x="5998845" y="2644777"/>
            <a:ext cx="171450" cy="288290"/>
          </a:xfrm>
          <a:custGeom>
            <a:avLst/>
            <a:gdLst/>
            <a:ahLst/>
            <a:cxnLst/>
            <a:rect l="l" t="t" r="r" b="b"/>
            <a:pathLst>
              <a:path w="171450" h="288289">
                <a:moveTo>
                  <a:pt x="24129" y="117475"/>
                </a:moveTo>
                <a:lnTo>
                  <a:pt x="16509" y="117475"/>
                </a:lnTo>
                <a:lnTo>
                  <a:pt x="9525" y="119380"/>
                </a:lnTo>
                <a:lnTo>
                  <a:pt x="3809" y="124460"/>
                </a:lnTo>
                <a:lnTo>
                  <a:pt x="634" y="131444"/>
                </a:lnTo>
                <a:lnTo>
                  <a:pt x="0" y="138430"/>
                </a:lnTo>
                <a:lnTo>
                  <a:pt x="2539" y="146050"/>
                </a:lnTo>
                <a:lnTo>
                  <a:pt x="85725" y="288289"/>
                </a:lnTo>
                <a:lnTo>
                  <a:pt x="107950" y="250189"/>
                </a:lnTo>
                <a:lnTo>
                  <a:pt x="66675" y="250189"/>
                </a:lnTo>
                <a:lnTo>
                  <a:pt x="66675" y="179705"/>
                </a:lnTo>
                <a:lnTo>
                  <a:pt x="35559" y="126364"/>
                </a:lnTo>
                <a:lnTo>
                  <a:pt x="30479" y="120650"/>
                </a:lnTo>
                <a:lnTo>
                  <a:pt x="24129" y="117475"/>
                </a:lnTo>
                <a:close/>
              </a:path>
              <a:path w="171450" h="288289">
                <a:moveTo>
                  <a:pt x="66675" y="179705"/>
                </a:moveTo>
                <a:lnTo>
                  <a:pt x="66675" y="250189"/>
                </a:lnTo>
                <a:lnTo>
                  <a:pt x="104775" y="250189"/>
                </a:lnTo>
                <a:lnTo>
                  <a:pt x="104775" y="240664"/>
                </a:lnTo>
                <a:lnTo>
                  <a:pt x="69214" y="240664"/>
                </a:lnTo>
                <a:lnTo>
                  <a:pt x="85725" y="212725"/>
                </a:lnTo>
                <a:lnTo>
                  <a:pt x="66675" y="179705"/>
                </a:lnTo>
                <a:close/>
              </a:path>
              <a:path w="171450" h="288289">
                <a:moveTo>
                  <a:pt x="154939" y="117475"/>
                </a:moveTo>
                <a:lnTo>
                  <a:pt x="147319" y="117475"/>
                </a:lnTo>
                <a:lnTo>
                  <a:pt x="140969" y="120650"/>
                </a:lnTo>
                <a:lnTo>
                  <a:pt x="135889" y="126364"/>
                </a:lnTo>
                <a:lnTo>
                  <a:pt x="104775" y="179705"/>
                </a:lnTo>
                <a:lnTo>
                  <a:pt x="104775" y="250189"/>
                </a:lnTo>
                <a:lnTo>
                  <a:pt x="107950" y="250189"/>
                </a:lnTo>
                <a:lnTo>
                  <a:pt x="168909" y="146050"/>
                </a:lnTo>
                <a:lnTo>
                  <a:pt x="171450" y="138430"/>
                </a:lnTo>
                <a:lnTo>
                  <a:pt x="170814" y="131444"/>
                </a:lnTo>
                <a:lnTo>
                  <a:pt x="167639" y="124460"/>
                </a:lnTo>
                <a:lnTo>
                  <a:pt x="161925" y="119380"/>
                </a:lnTo>
                <a:lnTo>
                  <a:pt x="154939" y="117475"/>
                </a:lnTo>
                <a:close/>
              </a:path>
              <a:path w="171450" h="288289">
                <a:moveTo>
                  <a:pt x="85725" y="212725"/>
                </a:moveTo>
                <a:lnTo>
                  <a:pt x="69214" y="240664"/>
                </a:lnTo>
                <a:lnTo>
                  <a:pt x="102234" y="240664"/>
                </a:lnTo>
                <a:lnTo>
                  <a:pt x="85725" y="212725"/>
                </a:lnTo>
                <a:close/>
              </a:path>
              <a:path w="171450" h="288289">
                <a:moveTo>
                  <a:pt x="104775" y="179705"/>
                </a:moveTo>
                <a:lnTo>
                  <a:pt x="85725" y="212725"/>
                </a:lnTo>
                <a:lnTo>
                  <a:pt x="102234" y="240664"/>
                </a:lnTo>
                <a:lnTo>
                  <a:pt x="104775" y="240664"/>
                </a:lnTo>
                <a:lnTo>
                  <a:pt x="104775" y="179705"/>
                </a:lnTo>
                <a:close/>
              </a:path>
              <a:path w="171450" h="288289">
                <a:moveTo>
                  <a:pt x="104775" y="0"/>
                </a:moveTo>
                <a:lnTo>
                  <a:pt x="66675" y="0"/>
                </a:lnTo>
                <a:lnTo>
                  <a:pt x="66675" y="179705"/>
                </a:lnTo>
                <a:lnTo>
                  <a:pt x="85725" y="212725"/>
                </a:lnTo>
                <a:lnTo>
                  <a:pt x="104775" y="179705"/>
                </a:lnTo>
                <a:lnTo>
                  <a:pt x="104775" y="0"/>
                </a:lnTo>
                <a:close/>
              </a:path>
            </a:pathLst>
          </a:custGeom>
          <a:solidFill>
            <a:srgbClr val="000000"/>
          </a:solidFill>
        </p:spPr>
        <p:txBody>
          <a:bodyPr wrap="square" lIns="0" tIns="0" rIns="0" bIns="0" rtlCol="0"/>
          <a:lstStyle/>
          <a:p>
            <a:endParaRPr/>
          </a:p>
        </p:txBody>
      </p:sp>
      <p:sp>
        <p:nvSpPr>
          <p:cNvPr id="11" name="object 11"/>
          <p:cNvSpPr txBox="1"/>
          <p:nvPr/>
        </p:nvSpPr>
        <p:spPr>
          <a:xfrm>
            <a:off x="5709284" y="3126106"/>
            <a:ext cx="935990" cy="596957"/>
          </a:xfrm>
          <a:prstGeom prst="rect">
            <a:avLst/>
          </a:prstGeom>
          <a:ln w="25907">
            <a:solidFill>
              <a:srgbClr val="C0504D"/>
            </a:solidFill>
          </a:ln>
        </p:spPr>
        <p:txBody>
          <a:bodyPr vert="horz" wrap="square" lIns="0" tIns="32384" rIns="0" bIns="0" rtlCol="0">
            <a:spAutoFit/>
          </a:bodyPr>
          <a:lstStyle/>
          <a:p>
            <a:pPr marL="1270" algn="ctr">
              <a:lnSpc>
                <a:spcPts val="2155"/>
              </a:lnSpc>
              <a:spcBef>
                <a:spcPts val="254"/>
              </a:spcBef>
            </a:pPr>
            <a:r>
              <a:rPr sz="1800" b="1" spc="-125" dirty="0">
                <a:latin typeface="Trebuchet MS"/>
                <a:cs typeface="Trebuchet MS"/>
              </a:rPr>
              <a:t>Taşıtlar</a:t>
            </a:r>
            <a:endParaRPr sz="1800">
              <a:latin typeface="Trebuchet MS"/>
              <a:cs typeface="Trebuchet MS"/>
            </a:endParaRPr>
          </a:p>
          <a:p>
            <a:pPr marL="52705" algn="ctr">
              <a:lnSpc>
                <a:spcPts val="2155"/>
              </a:lnSpc>
            </a:pPr>
            <a:r>
              <a:rPr sz="1800" b="1" spc="-55" dirty="0">
                <a:latin typeface="Trebuchet MS"/>
                <a:cs typeface="Trebuchet MS"/>
              </a:rPr>
              <a:t>(254)</a:t>
            </a:r>
            <a:endParaRPr sz="1800">
              <a:latin typeface="Trebuchet MS"/>
              <a:cs typeface="Trebuchet MS"/>
            </a:endParaRPr>
          </a:p>
        </p:txBody>
      </p:sp>
      <p:sp>
        <p:nvSpPr>
          <p:cNvPr id="12" name="object 12"/>
          <p:cNvSpPr/>
          <p:nvPr/>
        </p:nvSpPr>
        <p:spPr>
          <a:xfrm>
            <a:off x="4660265" y="2611756"/>
            <a:ext cx="551814" cy="551815"/>
          </a:xfrm>
          <a:prstGeom prst="rect">
            <a:avLst/>
          </a:prstGeom>
          <a:blipFill>
            <a:blip r:embed="rId4" cstate="print"/>
            <a:stretch>
              <a:fillRect/>
            </a:stretch>
          </a:blipFill>
        </p:spPr>
        <p:txBody>
          <a:bodyPr wrap="square" lIns="0" tIns="0" rIns="0" bIns="0" rtlCol="0"/>
          <a:lstStyle/>
          <a:p>
            <a:endParaRPr/>
          </a:p>
        </p:txBody>
      </p:sp>
      <p:sp>
        <p:nvSpPr>
          <p:cNvPr id="13" name="object 13"/>
          <p:cNvSpPr/>
          <p:nvPr/>
        </p:nvSpPr>
        <p:spPr>
          <a:xfrm>
            <a:off x="4872994" y="2631441"/>
            <a:ext cx="301625" cy="301625"/>
          </a:xfrm>
          <a:custGeom>
            <a:avLst/>
            <a:gdLst/>
            <a:ahLst/>
            <a:cxnLst/>
            <a:rect l="l" t="t" r="r" b="b"/>
            <a:pathLst>
              <a:path w="301625" h="301625">
                <a:moveTo>
                  <a:pt x="65405" y="128270"/>
                </a:moveTo>
                <a:lnTo>
                  <a:pt x="57785" y="128270"/>
                </a:lnTo>
                <a:lnTo>
                  <a:pt x="50800" y="130175"/>
                </a:lnTo>
                <a:lnTo>
                  <a:pt x="45085" y="135255"/>
                </a:lnTo>
                <a:lnTo>
                  <a:pt x="41910" y="142240"/>
                </a:lnTo>
                <a:lnTo>
                  <a:pt x="0" y="301625"/>
                </a:lnTo>
                <a:lnTo>
                  <a:pt x="50164" y="288290"/>
                </a:lnTo>
                <a:lnTo>
                  <a:pt x="40005" y="288290"/>
                </a:lnTo>
                <a:lnTo>
                  <a:pt x="13335" y="261620"/>
                </a:lnTo>
                <a:lnTo>
                  <a:pt x="62864" y="211455"/>
                </a:lnTo>
                <a:lnTo>
                  <a:pt x="78739" y="151765"/>
                </a:lnTo>
                <a:lnTo>
                  <a:pt x="79375" y="144145"/>
                </a:lnTo>
                <a:lnTo>
                  <a:pt x="76835" y="137160"/>
                </a:lnTo>
                <a:lnTo>
                  <a:pt x="71755" y="131445"/>
                </a:lnTo>
                <a:lnTo>
                  <a:pt x="65405" y="128270"/>
                </a:lnTo>
                <a:close/>
              </a:path>
              <a:path w="301625" h="301625">
                <a:moveTo>
                  <a:pt x="62864" y="211455"/>
                </a:moveTo>
                <a:lnTo>
                  <a:pt x="13335" y="261620"/>
                </a:lnTo>
                <a:lnTo>
                  <a:pt x="40005" y="288290"/>
                </a:lnTo>
                <a:lnTo>
                  <a:pt x="48895" y="279400"/>
                </a:lnTo>
                <a:lnTo>
                  <a:pt x="45085" y="279400"/>
                </a:lnTo>
                <a:lnTo>
                  <a:pt x="21589" y="256540"/>
                </a:lnTo>
                <a:lnTo>
                  <a:pt x="53339" y="248285"/>
                </a:lnTo>
                <a:lnTo>
                  <a:pt x="62864" y="211455"/>
                </a:lnTo>
                <a:close/>
              </a:path>
              <a:path w="301625" h="301625">
                <a:moveTo>
                  <a:pt x="157480" y="222250"/>
                </a:moveTo>
                <a:lnTo>
                  <a:pt x="149860" y="222885"/>
                </a:lnTo>
                <a:lnTo>
                  <a:pt x="90170" y="238760"/>
                </a:lnTo>
                <a:lnTo>
                  <a:pt x="40005" y="288290"/>
                </a:lnTo>
                <a:lnTo>
                  <a:pt x="50164" y="288290"/>
                </a:lnTo>
                <a:lnTo>
                  <a:pt x="159385" y="259715"/>
                </a:lnTo>
                <a:lnTo>
                  <a:pt x="166370" y="256540"/>
                </a:lnTo>
                <a:lnTo>
                  <a:pt x="170814" y="250825"/>
                </a:lnTo>
                <a:lnTo>
                  <a:pt x="173355" y="243840"/>
                </a:lnTo>
                <a:lnTo>
                  <a:pt x="173355" y="236220"/>
                </a:lnTo>
                <a:lnTo>
                  <a:pt x="169545" y="229235"/>
                </a:lnTo>
                <a:lnTo>
                  <a:pt x="164464" y="224790"/>
                </a:lnTo>
                <a:lnTo>
                  <a:pt x="157480" y="222250"/>
                </a:lnTo>
                <a:close/>
              </a:path>
              <a:path w="301625" h="301625">
                <a:moveTo>
                  <a:pt x="53339" y="248285"/>
                </a:moveTo>
                <a:lnTo>
                  <a:pt x="21589" y="256540"/>
                </a:lnTo>
                <a:lnTo>
                  <a:pt x="45085" y="279400"/>
                </a:lnTo>
                <a:lnTo>
                  <a:pt x="53339" y="248285"/>
                </a:lnTo>
                <a:close/>
              </a:path>
              <a:path w="301625" h="301625">
                <a:moveTo>
                  <a:pt x="90170" y="238760"/>
                </a:moveTo>
                <a:lnTo>
                  <a:pt x="53339" y="248285"/>
                </a:lnTo>
                <a:lnTo>
                  <a:pt x="45085" y="279400"/>
                </a:lnTo>
                <a:lnTo>
                  <a:pt x="48895" y="279400"/>
                </a:lnTo>
                <a:lnTo>
                  <a:pt x="90170" y="238760"/>
                </a:lnTo>
                <a:close/>
              </a:path>
              <a:path w="301625" h="301625">
                <a:moveTo>
                  <a:pt x="274320" y="0"/>
                </a:moveTo>
                <a:lnTo>
                  <a:pt x="62864" y="211455"/>
                </a:lnTo>
                <a:lnTo>
                  <a:pt x="53339" y="248285"/>
                </a:lnTo>
                <a:lnTo>
                  <a:pt x="90170" y="238760"/>
                </a:lnTo>
                <a:lnTo>
                  <a:pt x="301625" y="26670"/>
                </a:lnTo>
                <a:lnTo>
                  <a:pt x="274320" y="0"/>
                </a:lnTo>
                <a:close/>
              </a:path>
            </a:pathLst>
          </a:custGeom>
          <a:solidFill>
            <a:srgbClr val="000000"/>
          </a:solidFill>
        </p:spPr>
        <p:txBody>
          <a:bodyPr wrap="square" lIns="0" tIns="0" rIns="0" bIns="0" rtlCol="0"/>
          <a:lstStyle/>
          <a:p>
            <a:endParaRPr/>
          </a:p>
        </p:txBody>
      </p:sp>
      <p:sp>
        <p:nvSpPr>
          <p:cNvPr id="14" name="object 14"/>
          <p:cNvSpPr txBox="1"/>
          <p:nvPr/>
        </p:nvSpPr>
        <p:spPr>
          <a:xfrm>
            <a:off x="2627631" y="3126104"/>
            <a:ext cx="2533015" cy="607218"/>
          </a:xfrm>
          <a:prstGeom prst="rect">
            <a:avLst/>
          </a:prstGeom>
          <a:ln w="25907">
            <a:solidFill>
              <a:srgbClr val="C0504D"/>
            </a:solidFill>
          </a:ln>
        </p:spPr>
        <p:txBody>
          <a:bodyPr vert="horz" wrap="square" lIns="0" tIns="42545" rIns="0" bIns="0" rtlCol="0">
            <a:spAutoFit/>
          </a:bodyPr>
          <a:lstStyle/>
          <a:p>
            <a:pPr marL="1022350" marR="119380" indent="-902335">
              <a:lnSpc>
                <a:spcPts val="2150"/>
              </a:lnSpc>
              <a:spcBef>
                <a:spcPts val="335"/>
              </a:spcBef>
            </a:pPr>
            <a:r>
              <a:rPr sz="1800" b="1" spc="-120" dirty="0">
                <a:latin typeface="Trebuchet MS"/>
                <a:cs typeface="Trebuchet MS"/>
              </a:rPr>
              <a:t>Tesis </a:t>
            </a:r>
            <a:r>
              <a:rPr sz="1800" b="1" spc="-105" dirty="0">
                <a:latin typeface="Trebuchet MS"/>
                <a:cs typeface="Trebuchet MS"/>
              </a:rPr>
              <a:t>Makine </a:t>
            </a:r>
            <a:r>
              <a:rPr sz="1800" b="1" spc="-110" dirty="0">
                <a:latin typeface="Trebuchet MS"/>
                <a:cs typeface="Trebuchet MS"/>
              </a:rPr>
              <a:t>ve</a:t>
            </a:r>
            <a:r>
              <a:rPr sz="1800" b="1" spc="-380" dirty="0">
                <a:latin typeface="Trebuchet MS"/>
                <a:cs typeface="Trebuchet MS"/>
              </a:rPr>
              <a:t> </a:t>
            </a:r>
            <a:r>
              <a:rPr sz="1800" b="1" spc="-90" dirty="0">
                <a:latin typeface="Trebuchet MS"/>
                <a:cs typeface="Trebuchet MS"/>
              </a:rPr>
              <a:t>Cihazlar  </a:t>
            </a:r>
            <a:r>
              <a:rPr sz="1800" b="1" spc="-5" dirty="0">
                <a:latin typeface="Trebuchet MS"/>
                <a:cs typeface="Trebuchet MS"/>
              </a:rPr>
              <a:t>(253)</a:t>
            </a:r>
            <a:endParaRPr sz="1800">
              <a:latin typeface="Trebuchet MS"/>
              <a:cs typeface="Trebuchet MS"/>
            </a:endParaRPr>
          </a:p>
        </p:txBody>
      </p:sp>
      <p:sp>
        <p:nvSpPr>
          <p:cNvPr id="15" name="object 15"/>
          <p:cNvSpPr txBox="1"/>
          <p:nvPr/>
        </p:nvSpPr>
        <p:spPr>
          <a:xfrm>
            <a:off x="718188" y="2035175"/>
            <a:ext cx="2342515" cy="605294"/>
          </a:xfrm>
          <a:prstGeom prst="rect">
            <a:avLst/>
          </a:prstGeom>
          <a:ln w="25908">
            <a:solidFill>
              <a:srgbClr val="C0504D"/>
            </a:solidFill>
          </a:ln>
        </p:spPr>
        <p:txBody>
          <a:bodyPr vert="horz" wrap="square" lIns="0" tIns="40640" rIns="0" bIns="0" rtlCol="0">
            <a:spAutoFit/>
          </a:bodyPr>
          <a:lstStyle/>
          <a:p>
            <a:pPr marL="924560" marR="130175" indent="-749935">
              <a:lnSpc>
                <a:spcPts val="2150"/>
              </a:lnSpc>
              <a:spcBef>
                <a:spcPts val="320"/>
              </a:spcBef>
            </a:pPr>
            <a:r>
              <a:rPr sz="1800" b="1" spc="-110" dirty="0">
                <a:latin typeface="Trebuchet MS"/>
                <a:cs typeface="Trebuchet MS"/>
              </a:rPr>
              <a:t>Tüketim </a:t>
            </a:r>
            <a:r>
              <a:rPr sz="1800" b="1" spc="-100" dirty="0">
                <a:latin typeface="Trebuchet MS"/>
                <a:cs typeface="Trebuchet MS"/>
              </a:rPr>
              <a:t>Malzemeleri  </a:t>
            </a:r>
            <a:r>
              <a:rPr sz="1800" b="1" spc="-5" dirty="0">
                <a:latin typeface="Trebuchet MS"/>
                <a:cs typeface="Trebuchet MS"/>
              </a:rPr>
              <a:t>(150)</a:t>
            </a:r>
            <a:endParaRPr sz="1800">
              <a:latin typeface="Trebuchet MS"/>
              <a:cs typeface="Trebuchet MS"/>
            </a:endParaRPr>
          </a:p>
        </p:txBody>
      </p:sp>
      <p:sp>
        <p:nvSpPr>
          <p:cNvPr id="16" name="object 16"/>
          <p:cNvSpPr/>
          <p:nvPr/>
        </p:nvSpPr>
        <p:spPr>
          <a:xfrm>
            <a:off x="7180584" y="2611754"/>
            <a:ext cx="480059" cy="480060"/>
          </a:xfrm>
          <a:prstGeom prst="rect">
            <a:avLst/>
          </a:prstGeom>
          <a:blipFill>
            <a:blip r:embed="rId5" cstate="print"/>
            <a:stretch>
              <a:fillRect/>
            </a:stretch>
          </a:blipFill>
        </p:spPr>
        <p:txBody>
          <a:bodyPr wrap="square" lIns="0" tIns="0" rIns="0" bIns="0" rtlCol="0"/>
          <a:lstStyle/>
          <a:p>
            <a:endParaRPr/>
          </a:p>
        </p:txBody>
      </p:sp>
      <p:sp>
        <p:nvSpPr>
          <p:cNvPr id="17" name="object 17"/>
          <p:cNvSpPr/>
          <p:nvPr/>
        </p:nvSpPr>
        <p:spPr>
          <a:xfrm>
            <a:off x="7223125" y="2631440"/>
            <a:ext cx="229870" cy="229869"/>
          </a:xfrm>
          <a:prstGeom prst="rect">
            <a:avLst/>
          </a:prstGeom>
          <a:blipFill>
            <a:blip r:embed="rId6" cstate="print"/>
            <a:stretch>
              <a:fillRect/>
            </a:stretch>
          </a:blipFill>
        </p:spPr>
        <p:txBody>
          <a:bodyPr wrap="square" lIns="0" tIns="0" rIns="0" bIns="0" rtlCol="0"/>
          <a:lstStyle/>
          <a:p>
            <a:endParaRPr/>
          </a:p>
        </p:txBody>
      </p:sp>
      <p:sp>
        <p:nvSpPr>
          <p:cNvPr id="18" name="object 18"/>
          <p:cNvSpPr txBox="1"/>
          <p:nvPr/>
        </p:nvSpPr>
        <p:spPr>
          <a:xfrm>
            <a:off x="7093584" y="3117214"/>
            <a:ext cx="1440180" cy="586698"/>
          </a:xfrm>
          <a:prstGeom prst="rect">
            <a:avLst/>
          </a:prstGeom>
          <a:ln w="25907">
            <a:solidFill>
              <a:srgbClr val="C0504D"/>
            </a:solidFill>
          </a:ln>
        </p:spPr>
        <p:txBody>
          <a:bodyPr vert="horz" wrap="square" lIns="0" tIns="32384" rIns="0" bIns="0" rtlCol="0">
            <a:spAutoFit/>
          </a:bodyPr>
          <a:lstStyle/>
          <a:p>
            <a:pPr algn="ctr">
              <a:lnSpc>
                <a:spcPct val="100000"/>
              </a:lnSpc>
              <a:spcBef>
                <a:spcPts val="254"/>
              </a:spcBef>
            </a:pPr>
            <a:r>
              <a:rPr sz="1800" b="1" spc="-50" dirty="0">
                <a:latin typeface="Trebuchet MS"/>
                <a:cs typeface="Trebuchet MS"/>
              </a:rPr>
              <a:t>Demirbaşlar</a:t>
            </a:r>
            <a:endParaRPr sz="1800">
              <a:latin typeface="Trebuchet MS"/>
              <a:cs typeface="Trebuchet MS"/>
            </a:endParaRPr>
          </a:p>
          <a:p>
            <a:pPr algn="ctr">
              <a:lnSpc>
                <a:spcPct val="100000"/>
              </a:lnSpc>
            </a:pPr>
            <a:r>
              <a:rPr sz="1800" b="1" spc="-55" dirty="0">
                <a:latin typeface="Trebuchet MS"/>
                <a:cs typeface="Trebuchet MS"/>
              </a:rPr>
              <a:t>(255)</a:t>
            </a:r>
            <a:endParaRPr sz="1800">
              <a:latin typeface="Trebuchet MS"/>
              <a:cs typeface="Trebuchet MS"/>
            </a:endParaRPr>
          </a:p>
        </p:txBody>
      </p:sp>
      <p:pic>
        <p:nvPicPr>
          <p:cNvPr id="19" name="18 Resim" descr="ege"/>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p:nvPr/>
        </p:nvSpPr>
        <p:spPr>
          <a:xfrm>
            <a:off x="639" y="767080"/>
            <a:ext cx="9143365" cy="0"/>
          </a:xfrm>
          <a:custGeom>
            <a:avLst/>
            <a:gdLst/>
            <a:ahLst/>
            <a:cxnLst/>
            <a:rect l="l" t="t" r="r" b="b"/>
            <a:pathLst>
              <a:path w="9143365">
                <a:moveTo>
                  <a:pt x="0" y="0"/>
                </a:moveTo>
                <a:lnTo>
                  <a:pt x="9143365" y="0"/>
                </a:lnTo>
              </a:path>
            </a:pathLst>
          </a:custGeom>
          <a:ln w="25908">
            <a:solidFill>
              <a:srgbClr val="8A3836"/>
            </a:solidFill>
          </a:ln>
        </p:spPr>
        <p:txBody>
          <a:bodyPr wrap="square" lIns="0" tIns="0" rIns="0" bIns="0" rtlCol="0"/>
          <a:lstStyle/>
          <a:p>
            <a:endParaRPr/>
          </a:p>
        </p:txBody>
      </p:sp>
      <p:sp>
        <p:nvSpPr>
          <p:cNvPr id="3" name="object 3"/>
          <p:cNvSpPr/>
          <p:nvPr/>
        </p:nvSpPr>
        <p:spPr>
          <a:xfrm>
            <a:off x="635" y="0"/>
            <a:ext cx="0" cy="767080"/>
          </a:xfrm>
          <a:custGeom>
            <a:avLst/>
            <a:gdLst/>
            <a:ahLst/>
            <a:cxnLst/>
            <a:rect l="l" t="t" r="r" b="b"/>
            <a:pathLst>
              <a:path h="767080">
                <a:moveTo>
                  <a:pt x="0" y="0"/>
                </a:moveTo>
                <a:lnTo>
                  <a:pt x="0" y="767079"/>
                </a:lnTo>
              </a:path>
            </a:pathLst>
          </a:custGeom>
          <a:ln w="25908">
            <a:solidFill>
              <a:srgbClr val="8A3836"/>
            </a:solidFill>
          </a:ln>
        </p:spPr>
        <p:txBody>
          <a:bodyPr wrap="square" lIns="0" tIns="0" rIns="0" bIns="0" rtlCol="0"/>
          <a:lstStyle/>
          <a:p>
            <a:endParaRPr/>
          </a:p>
        </p:txBody>
      </p:sp>
      <p:sp>
        <p:nvSpPr>
          <p:cNvPr id="4" name="object 4"/>
          <p:cNvSpPr txBox="1">
            <a:spLocks noGrp="1"/>
          </p:cNvSpPr>
          <p:nvPr>
            <p:ph type="title"/>
          </p:nvPr>
        </p:nvSpPr>
        <p:spPr>
          <a:xfrm>
            <a:off x="2087630" y="128986"/>
            <a:ext cx="4959985" cy="381515"/>
          </a:xfrm>
          <a:prstGeom prst="rect">
            <a:avLst/>
          </a:prstGeom>
        </p:spPr>
        <p:txBody>
          <a:bodyPr vert="horz" wrap="square" lIns="0" tIns="12065" rIns="0" bIns="0" rtlCol="0">
            <a:spAutoFit/>
          </a:bodyPr>
          <a:lstStyle/>
          <a:p>
            <a:pPr marL="12700" algn="ctr">
              <a:lnSpc>
                <a:spcPct val="100000"/>
              </a:lnSpc>
              <a:spcBef>
                <a:spcPts val="95"/>
              </a:spcBef>
            </a:pPr>
            <a:r>
              <a:rPr lang="tr-TR" sz="2400" dirty="0" smtClean="0">
                <a:latin typeface="+mj-lt"/>
              </a:rPr>
              <a:t>Tanımlar</a:t>
            </a:r>
            <a:endParaRPr sz="2400" dirty="0">
              <a:latin typeface="+mj-lt"/>
            </a:endParaRPr>
          </a:p>
        </p:txBody>
      </p:sp>
      <p:sp>
        <p:nvSpPr>
          <p:cNvPr id="5" name="object 5"/>
          <p:cNvSpPr txBox="1"/>
          <p:nvPr/>
        </p:nvSpPr>
        <p:spPr>
          <a:xfrm>
            <a:off x="7822187" y="68072"/>
            <a:ext cx="1040765" cy="289823"/>
          </a:xfrm>
          <a:prstGeom prst="rect">
            <a:avLst/>
          </a:prstGeom>
        </p:spPr>
        <p:txBody>
          <a:bodyPr vert="horz" wrap="square" lIns="0" tIns="12700" rIns="0" bIns="0" rtlCol="0">
            <a:spAutoFit/>
          </a:bodyPr>
          <a:lstStyle/>
          <a:p>
            <a:pPr marL="12700">
              <a:lnSpc>
                <a:spcPct val="100000"/>
              </a:lnSpc>
              <a:spcBef>
                <a:spcPts val="100"/>
              </a:spcBef>
            </a:pPr>
            <a:r>
              <a:rPr sz="1800" spc="-5" dirty="0">
                <a:solidFill>
                  <a:srgbClr val="800000"/>
                </a:solidFill>
                <a:latin typeface="Arial"/>
                <a:cs typeface="Arial"/>
              </a:rPr>
              <a:t>MADDE</a:t>
            </a:r>
            <a:r>
              <a:rPr sz="1800" spc="-70" dirty="0">
                <a:solidFill>
                  <a:srgbClr val="800000"/>
                </a:solidFill>
                <a:latin typeface="Arial"/>
                <a:cs typeface="Arial"/>
              </a:rPr>
              <a:t> </a:t>
            </a:r>
            <a:r>
              <a:rPr sz="1800" spc="-5" dirty="0">
                <a:solidFill>
                  <a:srgbClr val="800000"/>
                </a:solidFill>
                <a:latin typeface="Arial"/>
                <a:cs typeface="Arial"/>
              </a:rPr>
              <a:t>5</a:t>
            </a:r>
            <a:endParaRPr sz="1800">
              <a:latin typeface="Arial"/>
              <a:cs typeface="Arial"/>
            </a:endParaRPr>
          </a:p>
        </p:txBody>
      </p:sp>
      <p:sp>
        <p:nvSpPr>
          <p:cNvPr id="6" name="object 6"/>
          <p:cNvSpPr txBox="1"/>
          <p:nvPr/>
        </p:nvSpPr>
        <p:spPr>
          <a:xfrm>
            <a:off x="279912" y="1066546"/>
            <a:ext cx="8317865" cy="2382062"/>
          </a:xfrm>
          <a:prstGeom prst="rect">
            <a:avLst/>
          </a:prstGeom>
        </p:spPr>
        <p:txBody>
          <a:bodyPr vert="horz" wrap="square" lIns="0" tIns="12065" rIns="0" bIns="0" rtlCol="0">
            <a:spAutoFit/>
          </a:bodyPr>
          <a:lstStyle/>
          <a:p>
            <a:pPr marL="355600" indent="-342900">
              <a:lnSpc>
                <a:spcPct val="100000"/>
              </a:lnSpc>
              <a:buFont typeface="Wingdings" pitchFamily="2" charset="2"/>
              <a:buChar char="v"/>
              <a:tabLst>
                <a:tab pos="354965" algn="l"/>
                <a:tab pos="355600" algn="l"/>
              </a:tabLst>
            </a:pPr>
            <a:r>
              <a:rPr lang="tr-TR" sz="2200" dirty="0" smtClean="0">
                <a:solidFill>
                  <a:srgbClr val="C00000"/>
                </a:solidFill>
                <a:cs typeface="Arial"/>
              </a:rPr>
              <a:t>Dayanıklı Taşınır: </a:t>
            </a:r>
            <a:r>
              <a:rPr lang="tr-TR" sz="2200" dirty="0" smtClean="0">
                <a:cs typeface="Arial"/>
              </a:rPr>
              <a:t>Belirli bir hizmete tahsis amacıyla edinilen,belirli bir süreye tabi olmaksızın uzun süre kullanılabilen kullanmakla yok olmayan taşınırlardır.</a:t>
            </a:r>
          </a:p>
          <a:p>
            <a:pPr marL="355600" indent="-342900">
              <a:lnSpc>
                <a:spcPct val="100000"/>
              </a:lnSpc>
              <a:buFont typeface="Wingdings" pitchFamily="2" charset="2"/>
              <a:buChar char="v"/>
              <a:tabLst>
                <a:tab pos="354965" algn="l"/>
                <a:tab pos="355600" algn="l"/>
              </a:tabLst>
            </a:pPr>
            <a:r>
              <a:rPr lang="tr-TR" sz="2200" dirty="0" smtClean="0">
                <a:solidFill>
                  <a:srgbClr val="C00000"/>
                </a:solidFill>
                <a:cs typeface="Arial"/>
              </a:rPr>
              <a:t>Tüketim Malzemesi:</a:t>
            </a:r>
            <a:r>
              <a:rPr lang="tr-TR" sz="2200" dirty="0" smtClean="0">
                <a:cs typeface="Arial"/>
              </a:rPr>
              <a:t>Belirli bir hizmetin üretilmesinde kullanılan, kullanım sonucu tükenen veya bir süre kullanıldıktan sonra ilk özelliklerini kısmen veya tamamen kaybederek kullanılmaz hale gelen taşınırlar.</a:t>
            </a:r>
            <a:endParaRPr sz="2200" dirty="0">
              <a:cs typeface="Arial"/>
            </a:endParaRPr>
          </a:p>
        </p:txBody>
      </p:sp>
      <p:sp>
        <p:nvSpPr>
          <p:cNvPr id="11" name="object 11"/>
          <p:cNvSpPr txBox="1"/>
          <p:nvPr/>
        </p:nvSpPr>
        <p:spPr>
          <a:xfrm>
            <a:off x="279912" y="3074288"/>
            <a:ext cx="8193405" cy="712375"/>
          </a:xfrm>
          <a:prstGeom prst="rect">
            <a:avLst/>
          </a:prstGeom>
        </p:spPr>
        <p:txBody>
          <a:bodyPr vert="horz" wrap="square" lIns="0" tIns="12065" rIns="0" bIns="0" rtlCol="0">
            <a:spAutoFit/>
          </a:bodyPr>
          <a:lstStyle/>
          <a:p>
            <a:pPr marL="355600">
              <a:lnSpc>
                <a:spcPct val="100000"/>
              </a:lnSpc>
              <a:spcBef>
                <a:spcPts val="95"/>
              </a:spcBef>
            </a:pPr>
            <a:endParaRPr sz="2200" dirty="0">
              <a:latin typeface="Arial"/>
              <a:cs typeface="Arial"/>
            </a:endParaRPr>
          </a:p>
          <a:p>
            <a:pPr>
              <a:lnSpc>
                <a:spcPct val="100000"/>
              </a:lnSpc>
              <a:spcBef>
                <a:spcPts val="45"/>
              </a:spcBef>
            </a:pPr>
            <a:endParaRPr sz="2350" dirty="0">
              <a:latin typeface="Times New Roman"/>
              <a:cs typeface="Times New Roman"/>
            </a:endParaRPr>
          </a:p>
        </p:txBody>
      </p:sp>
      <p:pic>
        <p:nvPicPr>
          <p:cNvPr id="8" name="7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p:nvPr/>
        </p:nvSpPr>
        <p:spPr>
          <a:xfrm>
            <a:off x="639" y="767080"/>
            <a:ext cx="9143365" cy="0"/>
          </a:xfrm>
          <a:custGeom>
            <a:avLst/>
            <a:gdLst/>
            <a:ahLst/>
            <a:cxnLst/>
            <a:rect l="l" t="t" r="r" b="b"/>
            <a:pathLst>
              <a:path w="9143365">
                <a:moveTo>
                  <a:pt x="0" y="0"/>
                </a:moveTo>
                <a:lnTo>
                  <a:pt x="9143365" y="0"/>
                </a:lnTo>
              </a:path>
            </a:pathLst>
          </a:custGeom>
          <a:ln w="25908">
            <a:solidFill>
              <a:srgbClr val="8A3836"/>
            </a:solidFill>
          </a:ln>
        </p:spPr>
        <p:txBody>
          <a:bodyPr wrap="square" lIns="0" tIns="0" rIns="0" bIns="0" rtlCol="0"/>
          <a:lstStyle/>
          <a:p>
            <a:endParaRPr/>
          </a:p>
        </p:txBody>
      </p:sp>
      <p:sp>
        <p:nvSpPr>
          <p:cNvPr id="3" name="object 3"/>
          <p:cNvSpPr/>
          <p:nvPr/>
        </p:nvSpPr>
        <p:spPr>
          <a:xfrm>
            <a:off x="635" y="0"/>
            <a:ext cx="0" cy="767080"/>
          </a:xfrm>
          <a:custGeom>
            <a:avLst/>
            <a:gdLst/>
            <a:ahLst/>
            <a:cxnLst/>
            <a:rect l="l" t="t" r="r" b="b"/>
            <a:pathLst>
              <a:path h="767080">
                <a:moveTo>
                  <a:pt x="0" y="0"/>
                </a:moveTo>
                <a:lnTo>
                  <a:pt x="0" y="767079"/>
                </a:lnTo>
              </a:path>
            </a:pathLst>
          </a:custGeom>
          <a:ln w="25908">
            <a:solidFill>
              <a:srgbClr val="8A3836"/>
            </a:solidFill>
          </a:ln>
        </p:spPr>
        <p:txBody>
          <a:bodyPr wrap="square" lIns="0" tIns="0" rIns="0" bIns="0" rtlCol="0"/>
          <a:lstStyle/>
          <a:p>
            <a:endParaRPr/>
          </a:p>
        </p:txBody>
      </p:sp>
      <p:sp>
        <p:nvSpPr>
          <p:cNvPr id="4" name="object 4"/>
          <p:cNvSpPr txBox="1">
            <a:spLocks noGrp="1"/>
          </p:cNvSpPr>
          <p:nvPr>
            <p:ph type="title"/>
          </p:nvPr>
        </p:nvSpPr>
        <p:spPr>
          <a:xfrm>
            <a:off x="2087630" y="128986"/>
            <a:ext cx="4959985" cy="381515"/>
          </a:xfrm>
          <a:prstGeom prst="rect">
            <a:avLst/>
          </a:prstGeom>
        </p:spPr>
        <p:txBody>
          <a:bodyPr vert="horz" wrap="square" lIns="0" tIns="12065" rIns="0" bIns="0" rtlCol="0">
            <a:spAutoFit/>
          </a:bodyPr>
          <a:lstStyle/>
          <a:p>
            <a:pPr marL="12700" algn="ctr">
              <a:lnSpc>
                <a:spcPct val="100000"/>
              </a:lnSpc>
              <a:spcBef>
                <a:spcPts val="95"/>
              </a:spcBef>
            </a:pPr>
            <a:r>
              <a:rPr lang="tr-TR" sz="2400" dirty="0" smtClean="0">
                <a:latin typeface="+mj-lt"/>
              </a:rPr>
              <a:t>Roller ve Sorumlular</a:t>
            </a:r>
            <a:endParaRPr sz="2400" dirty="0">
              <a:latin typeface="+mj-lt"/>
            </a:endParaRPr>
          </a:p>
        </p:txBody>
      </p:sp>
      <p:sp>
        <p:nvSpPr>
          <p:cNvPr id="5" name="object 5"/>
          <p:cNvSpPr txBox="1"/>
          <p:nvPr/>
        </p:nvSpPr>
        <p:spPr>
          <a:xfrm>
            <a:off x="7822187" y="68072"/>
            <a:ext cx="1040765" cy="289823"/>
          </a:xfrm>
          <a:prstGeom prst="rect">
            <a:avLst/>
          </a:prstGeom>
        </p:spPr>
        <p:txBody>
          <a:bodyPr vert="horz" wrap="square" lIns="0" tIns="12700" rIns="0" bIns="0" rtlCol="0">
            <a:spAutoFit/>
          </a:bodyPr>
          <a:lstStyle/>
          <a:p>
            <a:pPr marL="12700">
              <a:lnSpc>
                <a:spcPct val="100000"/>
              </a:lnSpc>
              <a:spcBef>
                <a:spcPts val="100"/>
              </a:spcBef>
            </a:pPr>
            <a:r>
              <a:rPr sz="1800" spc="-5" dirty="0">
                <a:solidFill>
                  <a:srgbClr val="800000"/>
                </a:solidFill>
                <a:latin typeface="Arial"/>
                <a:cs typeface="Arial"/>
              </a:rPr>
              <a:t>MADDE</a:t>
            </a:r>
            <a:r>
              <a:rPr sz="1800" spc="-70" dirty="0">
                <a:solidFill>
                  <a:srgbClr val="800000"/>
                </a:solidFill>
                <a:latin typeface="Arial"/>
                <a:cs typeface="Arial"/>
              </a:rPr>
              <a:t> </a:t>
            </a:r>
            <a:r>
              <a:rPr sz="1800" spc="-5" dirty="0">
                <a:solidFill>
                  <a:srgbClr val="800000"/>
                </a:solidFill>
                <a:latin typeface="Arial"/>
                <a:cs typeface="Arial"/>
              </a:rPr>
              <a:t>5</a:t>
            </a:r>
            <a:endParaRPr sz="1800">
              <a:latin typeface="Arial"/>
              <a:cs typeface="Arial"/>
            </a:endParaRPr>
          </a:p>
        </p:txBody>
      </p:sp>
      <p:sp>
        <p:nvSpPr>
          <p:cNvPr id="6" name="object 6"/>
          <p:cNvSpPr txBox="1"/>
          <p:nvPr/>
        </p:nvSpPr>
        <p:spPr>
          <a:xfrm>
            <a:off x="279912" y="1066546"/>
            <a:ext cx="8317865" cy="2720617"/>
          </a:xfrm>
          <a:prstGeom prst="rect">
            <a:avLst/>
          </a:prstGeom>
        </p:spPr>
        <p:txBody>
          <a:bodyPr vert="horz" wrap="square" lIns="0" tIns="12065" rIns="0" bIns="0" rtlCol="0">
            <a:spAutoFit/>
          </a:bodyPr>
          <a:lstStyle/>
          <a:p>
            <a:pPr marL="355600" marR="5080" indent="-342900">
              <a:lnSpc>
                <a:spcPct val="100000"/>
              </a:lnSpc>
              <a:spcBef>
                <a:spcPts val="95"/>
              </a:spcBef>
              <a:buFont typeface="Wingdings" pitchFamily="2" charset="2"/>
              <a:buChar char="v"/>
              <a:tabLst>
                <a:tab pos="354965" algn="l"/>
                <a:tab pos="355600" algn="l"/>
                <a:tab pos="1900555" algn="l"/>
                <a:tab pos="2700020" algn="l"/>
                <a:tab pos="4132579" algn="l"/>
                <a:tab pos="5103495" algn="l"/>
                <a:tab pos="5558155" algn="l"/>
                <a:tab pos="6621780" algn="l"/>
                <a:tab pos="7543800" algn="l"/>
              </a:tabLst>
            </a:pPr>
            <a:r>
              <a:rPr lang="tr-TR" sz="2200" spc="-30" dirty="0" smtClean="0">
                <a:cs typeface="Arial"/>
              </a:rPr>
              <a:t>Harcama Yetkilisi</a:t>
            </a:r>
            <a:endParaRPr sz="2200" dirty="0">
              <a:cs typeface="Arial"/>
            </a:endParaRPr>
          </a:p>
          <a:p>
            <a:pPr marL="355600" indent="-342900">
              <a:lnSpc>
                <a:spcPct val="100000"/>
              </a:lnSpc>
              <a:buFont typeface="Wingdings" pitchFamily="2" charset="2"/>
              <a:buChar char="v"/>
              <a:tabLst>
                <a:tab pos="354965" algn="l"/>
                <a:tab pos="355600" algn="l"/>
              </a:tabLst>
            </a:pPr>
            <a:r>
              <a:rPr lang="tr-TR" sz="2200" spc="-5" dirty="0" smtClean="0">
                <a:cs typeface="Arial"/>
              </a:rPr>
              <a:t>Taşınır Kontrol Yetkilisi</a:t>
            </a:r>
          </a:p>
          <a:p>
            <a:pPr marL="355600" indent="-342900">
              <a:lnSpc>
                <a:spcPct val="100000"/>
              </a:lnSpc>
              <a:buFont typeface="Wingdings" pitchFamily="2" charset="2"/>
              <a:buChar char="v"/>
              <a:tabLst>
                <a:tab pos="354965" algn="l"/>
                <a:tab pos="355600" algn="l"/>
              </a:tabLst>
            </a:pPr>
            <a:r>
              <a:rPr lang="tr-TR" sz="2200" dirty="0" smtClean="0">
                <a:cs typeface="Arial"/>
              </a:rPr>
              <a:t>Taşınır Kayıt Yetkilisi</a:t>
            </a:r>
          </a:p>
          <a:p>
            <a:pPr marL="355600" indent="-342900">
              <a:lnSpc>
                <a:spcPct val="100000"/>
              </a:lnSpc>
              <a:buFont typeface="Wingdings" pitchFamily="2" charset="2"/>
              <a:buChar char="v"/>
              <a:tabLst>
                <a:tab pos="354965" algn="l"/>
                <a:tab pos="355600" algn="l"/>
              </a:tabLst>
            </a:pPr>
            <a:r>
              <a:rPr lang="tr-TR" sz="2200" dirty="0" smtClean="0">
                <a:cs typeface="Arial"/>
              </a:rPr>
              <a:t>Taşınır Konsolide Görevlisi</a:t>
            </a:r>
          </a:p>
          <a:p>
            <a:pPr marL="355600" indent="-342900">
              <a:lnSpc>
                <a:spcPct val="100000"/>
              </a:lnSpc>
              <a:buFont typeface="Wingdings" pitchFamily="2" charset="2"/>
              <a:buChar char="v"/>
              <a:tabLst>
                <a:tab pos="354965" algn="l"/>
                <a:tab pos="355600" algn="l"/>
              </a:tabLst>
            </a:pPr>
            <a:r>
              <a:rPr lang="tr-TR" sz="2200" dirty="0" smtClean="0">
                <a:cs typeface="Arial"/>
              </a:rPr>
              <a:t> </a:t>
            </a:r>
            <a:r>
              <a:rPr lang="tr-TR" sz="2200" dirty="0" err="1" smtClean="0">
                <a:cs typeface="Arial"/>
              </a:rPr>
              <a:t>Sgb</a:t>
            </a:r>
            <a:r>
              <a:rPr lang="tr-TR" sz="2200" dirty="0" smtClean="0">
                <a:cs typeface="Arial"/>
              </a:rPr>
              <a:t> Taşınır Kullanıcısı</a:t>
            </a:r>
          </a:p>
          <a:p>
            <a:pPr marL="355600" indent="-342900">
              <a:lnSpc>
                <a:spcPct val="100000"/>
              </a:lnSpc>
              <a:buFont typeface="Wingdings" pitchFamily="2" charset="2"/>
              <a:buChar char="v"/>
              <a:tabLst>
                <a:tab pos="354965" algn="l"/>
                <a:tab pos="355600" algn="l"/>
              </a:tabLst>
            </a:pPr>
            <a:r>
              <a:rPr lang="tr-TR" sz="2200" dirty="0" smtClean="0">
                <a:cs typeface="Arial"/>
              </a:rPr>
              <a:t>Muhasebe Yetkilisi</a:t>
            </a:r>
          </a:p>
          <a:p>
            <a:pPr marL="355600" indent="-342900">
              <a:lnSpc>
                <a:spcPct val="100000"/>
              </a:lnSpc>
              <a:buFont typeface="Wingdings" pitchFamily="2" charset="2"/>
              <a:buChar char="v"/>
              <a:tabLst>
                <a:tab pos="354965" algn="l"/>
                <a:tab pos="355600" algn="l"/>
              </a:tabLst>
            </a:pPr>
            <a:r>
              <a:rPr lang="tr-TR" sz="2200" dirty="0" smtClean="0">
                <a:cs typeface="Arial"/>
              </a:rPr>
              <a:t>Kullanılmak Üzere Taşınır Teslim Edilen Kamu Görevlileri</a:t>
            </a:r>
          </a:p>
          <a:p>
            <a:pPr marL="355600" indent="-342900">
              <a:lnSpc>
                <a:spcPct val="100000"/>
              </a:lnSpc>
              <a:buFont typeface="Wingdings" pitchFamily="2" charset="2"/>
              <a:buChar char="v"/>
              <a:tabLst>
                <a:tab pos="354965" algn="l"/>
                <a:tab pos="355600" algn="l"/>
              </a:tabLst>
            </a:pPr>
            <a:endParaRPr sz="2200" dirty="0">
              <a:cs typeface="Arial"/>
            </a:endParaRPr>
          </a:p>
        </p:txBody>
      </p:sp>
      <p:sp>
        <p:nvSpPr>
          <p:cNvPr id="11" name="object 11"/>
          <p:cNvSpPr txBox="1"/>
          <p:nvPr/>
        </p:nvSpPr>
        <p:spPr>
          <a:xfrm>
            <a:off x="279912" y="3074288"/>
            <a:ext cx="8193405" cy="1379224"/>
          </a:xfrm>
          <a:prstGeom prst="rect">
            <a:avLst/>
          </a:prstGeom>
        </p:spPr>
        <p:txBody>
          <a:bodyPr vert="horz" wrap="square" lIns="0" tIns="12065" rIns="0" bIns="0" rtlCol="0">
            <a:spAutoFit/>
          </a:bodyPr>
          <a:lstStyle/>
          <a:p>
            <a:pPr marL="355600">
              <a:lnSpc>
                <a:spcPct val="100000"/>
              </a:lnSpc>
              <a:spcBef>
                <a:spcPts val="95"/>
              </a:spcBef>
            </a:pPr>
            <a:endParaRPr sz="2200" dirty="0">
              <a:latin typeface="Arial"/>
              <a:cs typeface="Arial"/>
            </a:endParaRPr>
          </a:p>
          <a:p>
            <a:pPr>
              <a:lnSpc>
                <a:spcPct val="100000"/>
              </a:lnSpc>
              <a:spcBef>
                <a:spcPts val="45"/>
              </a:spcBef>
            </a:pPr>
            <a:endParaRPr sz="2350" dirty="0">
              <a:latin typeface="Times New Roman"/>
              <a:cs typeface="Times New Roman"/>
            </a:endParaRPr>
          </a:p>
          <a:p>
            <a:pPr marL="12700" marR="5080" indent="914400">
              <a:lnSpc>
                <a:spcPts val="2630"/>
              </a:lnSpc>
              <a:spcBef>
                <a:spcPts val="5"/>
              </a:spcBef>
            </a:pPr>
            <a:r>
              <a:rPr sz="2200" spc="-10" dirty="0">
                <a:latin typeface="+mj-lt"/>
                <a:cs typeface="Arial"/>
              </a:rPr>
              <a:t>Harcama </a:t>
            </a:r>
            <a:r>
              <a:rPr sz="2200" spc="-5" dirty="0">
                <a:latin typeface="+mj-lt"/>
                <a:cs typeface="Arial"/>
              </a:rPr>
              <a:t>yetkilileri </a:t>
            </a:r>
            <a:r>
              <a:rPr sz="2200" dirty="0">
                <a:latin typeface="+mj-lt"/>
                <a:cs typeface="Arial"/>
              </a:rPr>
              <a:t>bu </a:t>
            </a:r>
            <a:r>
              <a:rPr sz="2200" spc="-5" dirty="0">
                <a:latin typeface="+mj-lt"/>
                <a:cs typeface="Arial"/>
              </a:rPr>
              <a:t>sorumluluğunu </a:t>
            </a:r>
            <a:r>
              <a:rPr sz="2200" b="1" spc="-10" dirty="0">
                <a:solidFill>
                  <a:srgbClr val="C00000"/>
                </a:solidFill>
                <a:latin typeface="+mj-lt"/>
                <a:cs typeface="Arial"/>
              </a:rPr>
              <a:t>taşınır </a:t>
            </a:r>
            <a:r>
              <a:rPr sz="2200" b="1" dirty="0">
                <a:solidFill>
                  <a:srgbClr val="C00000"/>
                </a:solidFill>
                <a:latin typeface="+mj-lt"/>
                <a:cs typeface="Arial"/>
              </a:rPr>
              <a:t>kayıt </a:t>
            </a:r>
            <a:r>
              <a:rPr sz="2200" b="1" spc="-5" dirty="0">
                <a:solidFill>
                  <a:srgbClr val="C00000"/>
                </a:solidFill>
                <a:latin typeface="+mj-lt"/>
                <a:cs typeface="Arial"/>
              </a:rPr>
              <a:t>yetkilileri  </a:t>
            </a:r>
            <a:r>
              <a:rPr sz="2200" spc="-5" dirty="0">
                <a:latin typeface="+mj-lt"/>
                <a:cs typeface="Arial"/>
              </a:rPr>
              <a:t>ve </a:t>
            </a:r>
            <a:r>
              <a:rPr sz="2200" b="1" spc="-5" dirty="0">
                <a:solidFill>
                  <a:srgbClr val="C00000"/>
                </a:solidFill>
                <a:latin typeface="+mj-lt"/>
                <a:cs typeface="Arial"/>
              </a:rPr>
              <a:t>taşınır kontrol yetkilileri </a:t>
            </a:r>
            <a:r>
              <a:rPr sz="2200" spc="-5" dirty="0">
                <a:latin typeface="+mj-lt"/>
                <a:cs typeface="Arial"/>
              </a:rPr>
              <a:t>aracılığıyla yerine</a:t>
            </a:r>
            <a:r>
              <a:rPr sz="2200" spc="40" dirty="0">
                <a:latin typeface="+mj-lt"/>
                <a:cs typeface="Arial"/>
              </a:rPr>
              <a:t> </a:t>
            </a:r>
            <a:r>
              <a:rPr sz="2200" spc="-5" dirty="0">
                <a:latin typeface="+mj-lt"/>
                <a:cs typeface="Arial"/>
              </a:rPr>
              <a:t>getirir.</a:t>
            </a:r>
            <a:endParaRPr sz="2200" dirty="0">
              <a:latin typeface="+mj-lt"/>
              <a:cs typeface="Arial"/>
            </a:endParaRPr>
          </a:p>
        </p:txBody>
      </p:sp>
      <p:pic>
        <p:nvPicPr>
          <p:cNvPr id="8" name="7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p:nvPr/>
        </p:nvSpPr>
        <p:spPr>
          <a:xfrm>
            <a:off x="639" y="767080"/>
            <a:ext cx="9143365" cy="0"/>
          </a:xfrm>
          <a:custGeom>
            <a:avLst/>
            <a:gdLst/>
            <a:ahLst/>
            <a:cxnLst/>
            <a:rect l="l" t="t" r="r" b="b"/>
            <a:pathLst>
              <a:path w="9143365">
                <a:moveTo>
                  <a:pt x="0" y="0"/>
                </a:moveTo>
                <a:lnTo>
                  <a:pt x="9143365" y="0"/>
                </a:lnTo>
              </a:path>
            </a:pathLst>
          </a:custGeom>
          <a:ln w="25908">
            <a:solidFill>
              <a:srgbClr val="8A3836"/>
            </a:solidFill>
          </a:ln>
        </p:spPr>
        <p:txBody>
          <a:bodyPr wrap="square" lIns="0" tIns="0" rIns="0" bIns="0" rtlCol="0"/>
          <a:lstStyle/>
          <a:p>
            <a:endParaRPr/>
          </a:p>
        </p:txBody>
      </p:sp>
      <p:sp>
        <p:nvSpPr>
          <p:cNvPr id="3" name="object 3"/>
          <p:cNvSpPr/>
          <p:nvPr/>
        </p:nvSpPr>
        <p:spPr>
          <a:xfrm>
            <a:off x="635" y="0"/>
            <a:ext cx="0" cy="767080"/>
          </a:xfrm>
          <a:custGeom>
            <a:avLst/>
            <a:gdLst/>
            <a:ahLst/>
            <a:cxnLst/>
            <a:rect l="l" t="t" r="r" b="b"/>
            <a:pathLst>
              <a:path h="767080">
                <a:moveTo>
                  <a:pt x="0" y="0"/>
                </a:moveTo>
                <a:lnTo>
                  <a:pt x="0" y="767079"/>
                </a:lnTo>
              </a:path>
            </a:pathLst>
          </a:custGeom>
          <a:ln w="25908">
            <a:solidFill>
              <a:srgbClr val="8A3836"/>
            </a:solidFill>
          </a:ln>
        </p:spPr>
        <p:txBody>
          <a:bodyPr wrap="square" lIns="0" tIns="0" rIns="0" bIns="0" rtlCol="0"/>
          <a:lstStyle/>
          <a:p>
            <a:endParaRPr/>
          </a:p>
        </p:txBody>
      </p:sp>
      <p:sp>
        <p:nvSpPr>
          <p:cNvPr id="4" name="object 4"/>
          <p:cNvSpPr txBox="1">
            <a:spLocks noGrp="1"/>
          </p:cNvSpPr>
          <p:nvPr>
            <p:ph type="title"/>
          </p:nvPr>
        </p:nvSpPr>
        <p:spPr>
          <a:xfrm>
            <a:off x="2087630" y="128986"/>
            <a:ext cx="4959985" cy="381515"/>
          </a:xfrm>
          <a:prstGeom prst="rect">
            <a:avLst/>
          </a:prstGeom>
        </p:spPr>
        <p:txBody>
          <a:bodyPr vert="horz" wrap="square" lIns="0" tIns="12065" rIns="0" bIns="0" rtlCol="0">
            <a:spAutoFit/>
          </a:bodyPr>
          <a:lstStyle/>
          <a:p>
            <a:pPr marL="12700">
              <a:lnSpc>
                <a:spcPct val="100000"/>
              </a:lnSpc>
              <a:spcBef>
                <a:spcPts val="95"/>
              </a:spcBef>
            </a:pPr>
            <a:r>
              <a:rPr lang="tr-TR" sz="2400" spc="-165" dirty="0" smtClean="0">
                <a:latin typeface="+mj-lt"/>
              </a:rPr>
              <a:t> </a:t>
            </a:r>
            <a:r>
              <a:rPr sz="2400" spc="-165" smtClean="0">
                <a:latin typeface="+mj-lt"/>
              </a:rPr>
              <a:t>Harcama</a:t>
            </a:r>
            <a:r>
              <a:rPr lang="tr-TR" sz="2400" spc="-165" dirty="0" smtClean="0">
                <a:latin typeface="+mj-lt"/>
              </a:rPr>
              <a:t> </a:t>
            </a:r>
            <a:r>
              <a:rPr sz="2400" spc="-434" smtClean="0">
                <a:latin typeface="+mj-lt"/>
              </a:rPr>
              <a:t> </a:t>
            </a:r>
            <a:r>
              <a:rPr sz="2400" spc="-120" smtClean="0">
                <a:latin typeface="+mj-lt"/>
              </a:rPr>
              <a:t>yetkilileri</a:t>
            </a:r>
            <a:r>
              <a:rPr lang="tr-TR" sz="2400" spc="-120" dirty="0" smtClean="0">
                <a:latin typeface="+mj-lt"/>
              </a:rPr>
              <a:t>   </a:t>
            </a:r>
            <a:r>
              <a:rPr sz="2400" spc="-400" smtClean="0">
                <a:latin typeface="+mj-lt"/>
              </a:rPr>
              <a:t> </a:t>
            </a:r>
            <a:r>
              <a:rPr lang="tr-TR" sz="2400" spc="-400" dirty="0" smtClean="0">
                <a:latin typeface="+mj-lt"/>
              </a:rPr>
              <a:t> </a:t>
            </a:r>
            <a:r>
              <a:rPr sz="2400" spc="-165" smtClean="0">
                <a:latin typeface="+mj-lt"/>
              </a:rPr>
              <a:t>ve</a:t>
            </a:r>
            <a:r>
              <a:rPr lang="tr-TR" sz="2400" spc="-165" dirty="0" smtClean="0">
                <a:latin typeface="+mj-lt"/>
              </a:rPr>
              <a:t>  </a:t>
            </a:r>
            <a:r>
              <a:rPr sz="2400" spc="-455" smtClean="0">
                <a:latin typeface="+mj-lt"/>
              </a:rPr>
              <a:t> </a:t>
            </a:r>
            <a:r>
              <a:rPr sz="2400" spc="-150" dirty="0">
                <a:latin typeface="+mj-lt"/>
              </a:rPr>
              <a:t>sorumluluk</a:t>
            </a:r>
            <a:endParaRPr sz="2400" dirty="0">
              <a:latin typeface="+mj-lt"/>
            </a:endParaRPr>
          </a:p>
        </p:txBody>
      </p:sp>
      <p:sp>
        <p:nvSpPr>
          <p:cNvPr id="5" name="object 5"/>
          <p:cNvSpPr txBox="1"/>
          <p:nvPr/>
        </p:nvSpPr>
        <p:spPr>
          <a:xfrm>
            <a:off x="7822187" y="68072"/>
            <a:ext cx="1040765" cy="289823"/>
          </a:xfrm>
          <a:prstGeom prst="rect">
            <a:avLst/>
          </a:prstGeom>
        </p:spPr>
        <p:txBody>
          <a:bodyPr vert="horz" wrap="square" lIns="0" tIns="12700" rIns="0" bIns="0" rtlCol="0">
            <a:spAutoFit/>
          </a:bodyPr>
          <a:lstStyle/>
          <a:p>
            <a:pPr marL="12700">
              <a:lnSpc>
                <a:spcPct val="100000"/>
              </a:lnSpc>
              <a:spcBef>
                <a:spcPts val="100"/>
              </a:spcBef>
            </a:pPr>
            <a:r>
              <a:rPr sz="1800" spc="-5" dirty="0">
                <a:solidFill>
                  <a:srgbClr val="800000"/>
                </a:solidFill>
                <a:latin typeface="Arial"/>
                <a:cs typeface="Arial"/>
              </a:rPr>
              <a:t>MADDE</a:t>
            </a:r>
            <a:r>
              <a:rPr sz="1800" spc="-70" dirty="0">
                <a:solidFill>
                  <a:srgbClr val="800000"/>
                </a:solidFill>
                <a:latin typeface="Arial"/>
                <a:cs typeface="Arial"/>
              </a:rPr>
              <a:t> </a:t>
            </a:r>
            <a:r>
              <a:rPr sz="1800" spc="-5" dirty="0">
                <a:solidFill>
                  <a:srgbClr val="800000"/>
                </a:solidFill>
                <a:latin typeface="Arial"/>
                <a:cs typeface="Arial"/>
              </a:rPr>
              <a:t>5</a:t>
            </a:r>
            <a:endParaRPr sz="1800">
              <a:latin typeface="Arial"/>
              <a:cs typeface="Arial"/>
            </a:endParaRPr>
          </a:p>
        </p:txBody>
      </p:sp>
      <p:sp>
        <p:nvSpPr>
          <p:cNvPr id="6" name="object 6"/>
          <p:cNvSpPr txBox="1"/>
          <p:nvPr/>
        </p:nvSpPr>
        <p:spPr>
          <a:xfrm>
            <a:off x="279912" y="1066546"/>
            <a:ext cx="8317865" cy="1704954"/>
          </a:xfrm>
          <a:prstGeom prst="rect">
            <a:avLst/>
          </a:prstGeom>
        </p:spPr>
        <p:txBody>
          <a:bodyPr vert="horz" wrap="square" lIns="0" tIns="12065" rIns="0" bIns="0" rtlCol="0">
            <a:spAutoFit/>
          </a:bodyPr>
          <a:lstStyle/>
          <a:p>
            <a:pPr marL="355600" marR="5080" indent="-342900">
              <a:lnSpc>
                <a:spcPct val="100000"/>
              </a:lnSpc>
              <a:spcBef>
                <a:spcPts val="95"/>
              </a:spcBef>
              <a:buFont typeface="Wingdings" pitchFamily="2" charset="2"/>
              <a:buChar char="v"/>
              <a:tabLst>
                <a:tab pos="354965" algn="l"/>
                <a:tab pos="355600" algn="l"/>
                <a:tab pos="1900555" algn="l"/>
                <a:tab pos="2700020" algn="l"/>
                <a:tab pos="4132579" algn="l"/>
                <a:tab pos="5103495" algn="l"/>
                <a:tab pos="5558155" algn="l"/>
                <a:tab pos="6621780" algn="l"/>
                <a:tab pos="7543800" algn="l"/>
              </a:tabLst>
            </a:pPr>
            <a:r>
              <a:rPr sz="2200" spc="-30" dirty="0">
                <a:cs typeface="Arial"/>
              </a:rPr>
              <a:t>Ta</a:t>
            </a:r>
            <a:r>
              <a:rPr sz="2200" spc="-25" dirty="0">
                <a:cs typeface="Arial"/>
              </a:rPr>
              <a:t>ş</a:t>
            </a:r>
            <a:r>
              <a:rPr sz="2200" spc="-40" dirty="0">
                <a:cs typeface="Arial"/>
              </a:rPr>
              <a:t>ı</a:t>
            </a:r>
            <a:r>
              <a:rPr sz="2200" spc="-30" dirty="0">
                <a:cs typeface="Arial"/>
              </a:rPr>
              <a:t>n</a:t>
            </a:r>
            <a:r>
              <a:rPr sz="2200" spc="-40" dirty="0">
                <a:cs typeface="Arial"/>
              </a:rPr>
              <a:t>ı</a:t>
            </a:r>
            <a:r>
              <a:rPr sz="2200" spc="-30" dirty="0">
                <a:cs typeface="Arial"/>
              </a:rPr>
              <a:t>rlar</a:t>
            </a:r>
            <a:r>
              <a:rPr sz="2200" spc="-40" dirty="0">
                <a:cs typeface="Arial"/>
              </a:rPr>
              <a:t>ı</a:t>
            </a:r>
            <a:r>
              <a:rPr sz="2200" spc="-5" dirty="0">
                <a:cs typeface="Arial"/>
              </a:rPr>
              <a:t>n</a:t>
            </a:r>
            <a:r>
              <a:rPr sz="2200" dirty="0">
                <a:cs typeface="Arial"/>
              </a:rPr>
              <a:t>	</a:t>
            </a:r>
            <a:r>
              <a:rPr sz="2200" spc="-5" dirty="0">
                <a:cs typeface="Arial"/>
              </a:rPr>
              <a:t>et</a:t>
            </a:r>
            <a:r>
              <a:rPr sz="2200" dirty="0">
                <a:cs typeface="Arial"/>
              </a:rPr>
              <a:t>k</a:t>
            </a:r>
            <a:r>
              <a:rPr sz="2200" spc="-5" dirty="0">
                <a:cs typeface="Arial"/>
              </a:rPr>
              <a:t>i</a:t>
            </a:r>
            <a:r>
              <a:rPr sz="2200" dirty="0">
                <a:cs typeface="Arial"/>
              </a:rPr>
              <a:t>l</a:t>
            </a:r>
            <a:r>
              <a:rPr sz="2200" spc="-5" dirty="0">
                <a:cs typeface="Arial"/>
              </a:rPr>
              <a:t>i,</a:t>
            </a:r>
            <a:r>
              <a:rPr sz="2200" dirty="0">
                <a:cs typeface="Arial"/>
              </a:rPr>
              <a:t>	</a:t>
            </a:r>
            <a:r>
              <a:rPr sz="2200" spc="-5" dirty="0">
                <a:cs typeface="Arial"/>
              </a:rPr>
              <a:t>e</a:t>
            </a:r>
            <a:r>
              <a:rPr sz="2200" dirty="0">
                <a:cs typeface="Arial"/>
              </a:rPr>
              <a:t>k</a:t>
            </a:r>
            <a:r>
              <a:rPr sz="2200" spc="-5" dirty="0">
                <a:cs typeface="Arial"/>
              </a:rPr>
              <a:t>on</a:t>
            </a:r>
            <a:r>
              <a:rPr sz="2200" dirty="0">
                <a:cs typeface="Arial"/>
              </a:rPr>
              <a:t>o</a:t>
            </a:r>
            <a:r>
              <a:rPr sz="2200" spc="-5" dirty="0">
                <a:cs typeface="Arial"/>
              </a:rPr>
              <a:t>mik,</a:t>
            </a:r>
            <a:r>
              <a:rPr sz="2200" dirty="0">
                <a:cs typeface="Arial"/>
              </a:rPr>
              <a:t>	</a:t>
            </a:r>
            <a:r>
              <a:rPr sz="2200" spc="-5" dirty="0">
                <a:cs typeface="Arial"/>
              </a:rPr>
              <a:t>verimli</a:t>
            </a:r>
            <a:r>
              <a:rPr sz="2200" dirty="0">
                <a:cs typeface="Arial"/>
              </a:rPr>
              <a:t>	</a:t>
            </a:r>
            <a:r>
              <a:rPr sz="2200" spc="-15" dirty="0">
                <a:cs typeface="Arial"/>
              </a:rPr>
              <a:t>v</a:t>
            </a:r>
            <a:r>
              <a:rPr sz="2200" spc="-5" dirty="0">
                <a:cs typeface="Arial"/>
              </a:rPr>
              <a:t>e</a:t>
            </a:r>
            <a:r>
              <a:rPr sz="2200" dirty="0">
                <a:cs typeface="Arial"/>
              </a:rPr>
              <a:t>	</a:t>
            </a:r>
            <a:r>
              <a:rPr sz="2200" spc="-5" dirty="0">
                <a:cs typeface="Arial"/>
              </a:rPr>
              <a:t>hu</a:t>
            </a:r>
            <a:r>
              <a:rPr sz="2200" dirty="0">
                <a:cs typeface="Arial"/>
              </a:rPr>
              <a:t>k</a:t>
            </a:r>
            <a:r>
              <a:rPr sz="2200" spc="-5" dirty="0">
                <a:cs typeface="Arial"/>
              </a:rPr>
              <a:t>u</a:t>
            </a:r>
            <a:r>
              <a:rPr sz="2200" dirty="0">
                <a:cs typeface="Arial"/>
              </a:rPr>
              <a:t>k</a:t>
            </a:r>
            <a:r>
              <a:rPr sz="2200" spc="-5" dirty="0">
                <a:cs typeface="Arial"/>
              </a:rPr>
              <a:t>a</a:t>
            </a:r>
            <a:r>
              <a:rPr sz="2200" dirty="0">
                <a:cs typeface="Arial"/>
              </a:rPr>
              <a:t>	</a:t>
            </a:r>
            <a:r>
              <a:rPr sz="2200" spc="-5" dirty="0">
                <a:cs typeface="Arial"/>
              </a:rPr>
              <a:t>uygun</a:t>
            </a:r>
            <a:r>
              <a:rPr sz="2200" dirty="0">
                <a:cs typeface="Arial"/>
              </a:rPr>
              <a:t>	</a:t>
            </a:r>
            <a:r>
              <a:rPr sz="2200" spc="-5" dirty="0">
                <a:cs typeface="Arial"/>
              </a:rPr>
              <a:t>olarak  edinilmesinden,</a:t>
            </a:r>
            <a:endParaRPr sz="2200" dirty="0">
              <a:cs typeface="Arial"/>
            </a:endParaRPr>
          </a:p>
          <a:p>
            <a:pPr marL="355600" indent="-342900">
              <a:lnSpc>
                <a:spcPct val="100000"/>
              </a:lnSpc>
              <a:spcBef>
                <a:spcPts val="5"/>
              </a:spcBef>
              <a:buFont typeface="Wingdings" pitchFamily="2" charset="2"/>
              <a:buChar char="v"/>
              <a:tabLst>
                <a:tab pos="354965" algn="l"/>
                <a:tab pos="355600" algn="l"/>
              </a:tabLst>
            </a:pPr>
            <a:r>
              <a:rPr sz="2200" spc="-5" dirty="0">
                <a:cs typeface="Arial"/>
              </a:rPr>
              <a:t>Kullanılmasından,</a:t>
            </a:r>
            <a:endParaRPr sz="2200" dirty="0">
              <a:cs typeface="Arial"/>
            </a:endParaRPr>
          </a:p>
          <a:p>
            <a:pPr marL="355600" indent="-342900">
              <a:lnSpc>
                <a:spcPct val="100000"/>
              </a:lnSpc>
              <a:buFont typeface="Wingdings" pitchFamily="2" charset="2"/>
              <a:buChar char="v"/>
              <a:tabLst>
                <a:tab pos="354965" algn="l"/>
                <a:tab pos="355600" algn="l"/>
              </a:tabLst>
            </a:pPr>
            <a:r>
              <a:rPr sz="2200" spc="-5" dirty="0">
                <a:latin typeface="+mj-lt"/>
                <a:cs typeface="Arial"/>
              </a:rPr>
              <a:t>Kontrolünden,</a:t>
            </a:r>
            <a:endParaRPr sz="2200" dirty="0">
              <a:latin typeface="+mj-lt"/>
              <a:cs typeface="Arial"/>
            </a:endParaRPr>
          </a:p>
          <a:p>
            <a:pPr marL="355600" indent="-342900">
              <a:lnSpc>
                <a:spcPct val="100000"/>
              </a:lnSpc>
              <a:buFont typeface="Wingdings" pitchFamily="2" charset="2"/>
              <a:buChar char="v"/>
              <a:tabLst>
                <a:tab pos="354965" algn="l"/>
                <a:tab pos="355600" algn="l"/>
              </a:tabLst>
            </a:pPr>
            <a:r>
              <a:rPr sz="2200" spc="-5" dirty="0">
                <a:latin typeface="+mj-lt"/>
                <a:cs typeface="Arial"/>
              </a:rPr>
              <a:t>Kayıtlarının</a:t>
            </a:r>
            <a:endParaRPr sz="2200" dirty="0">
              <a:latin typeface="+mj-lt"/>
              <a:cs typeface="Arial"/>
            </a:endParaRPr>
          </a:p>
        </p:txBody>
      </p:sp>
      <p:sp>
        <p:nvSpPr>
          <p:cNvPr id="7" name="object 7"/>
          <p:cNvSpPr txBox="1"/>
          <p:nvPr/>
        </p:nvSpPr>
        <p:spPr>
          <a:xfrm>
            <a:off x="6252043" y="2408302"/>
            <a:ext cx="2341245" cy="350737"/>
          </a:xfrm>
          <a:prstGeom prst="rect">
            <a:avLst/>
          </a:prstGeom>
        </p:spPr>
        <p:txBody>
          <a:bodyPr vert="horz" wrap="square" lIns="0" tIns="12065" rIns="0" bIns="0" rtlCol="0">
            <a:spAutoFit/>
          </a:bodyPr>
          <a:lstStyle/>
          <a:p>
            <a:pPr marL="12700">
              <a:lnSpc>
                <a:spcPct val="100000"/>
              </a:lnSpc>
              <a:spcBef>
                <a:spcPts val="95"/>
              </a:spcBef>
              <a:tabLst>
                <a:tab pos="549910" algn="l"/>
                <a:tab pos="1769110" algn="l"/>
              </a:tabLst>
            </a:pPr>
            <a:r>
              <a:rPr sz="2200" spc="-5" dirty="0">
                <a:cs typeface="Arial"/>
              </a:rPr>
              <a:t>ve	</a:t>
            </a:r>
            <a:r>
              <a:rPr sz="2200" spc="-10" dirty="0">
                <a:cs typeface="Arial"/>
              </a:rPr>
              <a:t>u</a:t>
            </a:r>
            <a:r>
              <a:rPr sz="2200" dirty="0">
                <a:cs typeface="Arial"/>
              </a:rPr>
              <a:t>s</a:t>
            </a:r>
            <a:r>
              <a:rPr sz="2200" spc="-10" dirty="0">
                <a:cs typeface="Arial"/>
              </a:rPr>
              <a:t>u</a:t>
            </a:r>
            <a:r>
              <a:rPr sz="2200" spc="-5" dirty="0">
                <a:cs typeface="Arial"/>
              </a:rPr>
              <a:t>l</a:t>
            </a:r>
            <a:r>
              <a:rPr sz="2200" spc="-10" dirty="0">
                <a:cs typeface="Arial"/>
              </a:rPr>
              <a:t>l</a:t>
            </a:r>
            <a:r>
              <a:rPr sz="2200" spc="-5" dirty="0">
                <a:cs typeface="Arial"/>
              </a:rPr>
              <a:t>ere</a:t>
            </a:r>
            <a:r>
              <a:rPr sz="2200" dirty="0">
                <a:cs typeface="Arial"/>
              </a:rPr>
              <a:t>	</a:t>
            </a:r>
            <a:r>
              <a:rPr sz="2200" spc="-10" dirty="0">
                <a:cs typeface="Arial"/>
              </a:rPr>
              <a:t>gö</a:t>
            </a:r>
            <a:r>
              <a:rPr sz="2200" spc="-5" dirty="0">
                <a:cs typeface="Arial"/>
              </a:rPr>
              <a:t>re</a:t>
            </a:r>
            <a:endParaRPr sz="2200" dirty="0">
              <a:cs typeface="Arial"/>
            </a:endParaRPr>
          </a:p>
        </p:txBody>
      </p:sp>
      <p:sp>
        <p:nvSpPr>
          <p:cNvPr id="8" name="object 8"/>
          <p:cNvSpPr txBox="1"/>
          <p:nvPr/>
        </p:nvSpPr>
        <p:spPr>
          <a:xfrm>
            <a:off x="622812" y="2742058"/>
            <a:ext cx="1636395" cy="702115"/>
          </a:xfrm>
          <a:prstGeom prst="rect">
            <a:avLst/>
          </a:prstGeom>
        </p:spPr>
        <p:txBody>
          <a:bodyPr vert="horz" wrap="square" lIns="0" tIns="12065" rIns="0" bIns="0" rtlCol="0">
            <a:spAutoFit/>
          </a:bodyPr>
          <a:lstStyle/>
          <a:p>
            <a:pPr marL="12700">
              <a:lnSpc>
                <a:spcPct val="100000"/>
              </a:lnSpc>
              <a:spcBef>
                <a:spcPts val="95"/>
              </a:spcBef>
              <a:tabLst>
                <a:tab pos="1328420" algn="l"/>
              </a:tabLst>
            </a:pPr>
            <a:r>
              <a:rPr lang="tr-TR" sz="2200" spc="-5" dirty="0" smtClean="0">
                <a:cs typeface="Arial"/>
              </a:rPr>
              <a:t>S</a:t>
            </a:r>
            <a:r>
              <a:rPr sz="2200" smtClean="0">
                <a:cs typeface="Arial"/>
              </a:rPr>
              <a:t>a</a:t>
            </a:r>
            <a:r>
              <a:rPr sz="2200" spc="-5" smtClean="0">
                <a:cs typeface="Arial"/>
              </a:rPr>
              <a:t>ydam</a:t>
            </a:r>
            <a:r>
              <a:rPr lang="tr-TR" sz="2200" spc="-5" dirty="0" smtClean="0">
                <a:latin typeface="Arial"/>
                <a:cs typeface="Arial"/>
              </a:rPr>
              <a:t> </a:t>
            </a:r>
            <a:r>
              <a:rPr sz="2200" spc="-5" smtClean="0">
                <a:latin typeface="Arial"/>
                <a:cs typeface="Arial"/>
              </a:rPr>
              <a:t>ve</a:t>
            </a:r>
            <a:endParaRPr lang="tr-TR" sz="2200" spc="-5" dirty="0" smtClean="0">
              <a:cs typeface="Arial"/>
            </a:endParaRPr>
          </a:p>
          <a:p>
            <a:pPr marL="12700">
              <a:lnSpc>
                <a:spcPct val="100000"/>
              </a:lnSpc>
              <a:spcBef>
                <a:spcPts val="95"/>
              </a:spcBef>
              <a:tabLst>
                <a:tab pos="1328420" algn="l"/>
              </a:tabLst>
            </a:pPr>
            <a:endParaRPr sz="2200" dirty="0">
              <a:latin typeface="Arial"/>
              <a:cs typeface="Arial"/>
            </a:endParaRPr>
          </a:p>
        </p:txBody>
      </p:sp>
      <p:sp>
        <p:nvSpPr>
          <p:cNvPr id="9" name="object 9"/>
          <p:cNvSpPr txBox="1"/>
          <p:nvPr/>
        </p:nvSpPr>
        <p:spPr>
          <a:xfrm>
            <a:off x="2278172" y="2408302"/>
            <a:ext cx="3756660" cy="691215"/>
          </a:xfrm>
          <a:prstGeom prst="rect">
            <a:avLst/>
          </a:prstGeom>
        </p:spPr>
        <p:txBody>
          <a:bodyPr vert="horz" wrap="square" lIns="0" tIns="24130" rIns="0" bIns="0" rtlCol="0">
            <a:spAutoFit/>
          </a:bodyPr>
          <a:lstStyle/>
          <a:p>
            <a:pPr marL="306705" marR="5080" indent="-294640">
              <a:lnSpc>
                <a:spcPts val="2630"/>
              </a:lnSpc>
              <a:spcBef>
                <a:spcPts val="190"/>
              </a:spcBef>
              <a:tabLst>
                <a:tab pos="1807845" algn="l"/>
                <a:tab pos="1870710" algn="l"/>
                <a:tab pos="3153410" algn="l"/>
              </a:tabLst>
            </a:pPr>
            <a:r>
              <a:rPr sz="2200" spc="-5" dirty="0">
                <a:latin typeface="+mj-lt"/>
                <a:cs typeface="Arial"/>
              </a:rPr>
              <a:t>Yön</a:t>
            </a:r>
            <a:r>
              <a:rPr sz="2200" dirty="0">
                <a:latin typeface="+mj-lt"/>
                <a:cs typeface="Arial"/>
              </a:rPr>
              <a:t>e</a:t>
            </a:r>
            <a:r>
              <a:rPr sz="2200" spc="-5" dirty="0">
                <a:latin typeface="+mj-lt"/>
                <a:cs typeface="Arial"/>
              </a:rPr>
              <a:t>tmel</a:t>
            </a:r>
            <a:r>
              <a:rPr sz="2200" dirty="0">
                <a:latin typeface="+mj-lt"/>
                <a:cs typeface="Arial"/>
              </a:rPr>
              <a:t>i</a:t>
            </a:r>
            <a:r>
              <a:rPr sz="2200" spc="-5" dirty="0">
                <a:latin typeface="+mj-lt"/>
                <a:cs typeface="Arial"/>
              </a:rPr>
              <a:t>kte</a:t>
            </a:r>
            <a:r>
              <a:rPr sz="2200" dirty="0">
                <a:latin typeface="+mj-lt"/>
                <a:cs typeface="Arial"/>
              </a:rPr>
              <a:t>		</a:t>
            </a:r>
            <a:r>
              <a:rPr sz="2200" spc="-10" dirty="0">
                <a:latin typeface="+mj-lt"/>
                <a:cs typeface="Arial"/>
              </a:rPr>
              <a:t>belirt</a:t>
            </a:r>
            <a:r>
              <a:rPr sz="2200" dirty="0">
                <a:latin typeface="+mj-lt"/>
                <a:cs typeface="Arial"/>
              </a:rPr>
              <a:t>i</a:t>
            </a:r>
            <a:r>
              <a:rPr sz="2200" spc="-10" dirty="0">
                <a:latin typeface="+mj-lt"/>
                <a:cs typeface="Arial"/>
              </a:rPr>
              <a:t>le</a:t>
            </a:r>
            <a:r>
              <a:rPr sz="2200" spc="-5" dirty="0">
                <a:latin typeface="+mj-lt"/>
                <a:cs typeface="Arial"/>
              </a:rPr>
              <a:t>n</a:t>
            </a:r>
            <a:r>
              <a:rPr sz="2200" dirty="0">
                <a:latin typeface="+mj-lt"/>
                <a:cs typeface="Arial"/>
              </a:rPr>
              <a:t>	</a:t>
            </a:r>
            <a:r>
              <a:rPr sz="2200" spc="-10" dirty="0">
                <a:latin typeface="+mj-lt"/>
                <a:cs typeface="Arial"/>
              </a:rPr>
              <a:t>e</a:t>
            </a:r>
            <a:r>
              <a:rPr sz="2200" dirty="0">
                <a:latin typeface="+mj-lt"/>
                <a:cs typeface="Arial"/>
              </a:rPr>
              <a:t>s</a:t>
            </a:r>
            <a:r>
              <a:rPr sz="2200" spc="-10" dirty="0">
                <a:latin typeface="+mj-lt"/>
                <a:cs typeface="Arial"/>
              </a:rPr>
              <a:t>as  </a:t>
            </a:r>
            <a:r>
              <a:rPr sz="2200" spc="-5" dirty="0">
                <a:latin typeface="+mj-lt"/>
                <a:cs typeface="Arial"/>
              </a:rPr>
              <a:t>erişilebilir</a:t>
            </a:r>
            <a:r>
              <a:rPr sz="2200" spc="-5" dirty="0">
                <a:latin typeface="Arial"/>
                <a:cs typeface="Arial"/>
              </a:rPr>
              <a:t>	</a:t>
            </a:r>
            <a:r>
              <a:rPr sz="2200" spc="-5" dirty="0">
                <a:cs typeface="Arial"/>
              </a:rPr>
              <a:t>şekilde</a:t>
            </a:r>
            <a:endParaRPr sz="2200" dirty="0">
              <a:cs typeface="Arial"/>
            </a:endParaRPr>
          </a:p>
        </p:txBody>
      </p:sp>
      <p:sp>
        <p:nvSpPr>
          <p:cNvPr id="10" name="object 10"/>
          <p:cNvSpPr txBox="1"/>
          <p:nvPr/>
        </p:nvSpPr>
        <p:spPr>
          <a:xfrm>
            <a:off x="5281279" y="2742058"/>
            <a:ext cx="3313429" cy="350737"/>
          </a:xfrm>
          <a:prstGeom prst="rect">
            <a:avLst/>
          </a:prstGeom>
        </p:spPr>
        <p:txBody>
          <a:bodyPr vert="horz" wrap="square" lIns="0" tIns="12065" rIns="0" bIns="0" rtlCol="0">
            <a:spAutoFit/>
          </a:bodyPr>
          <a:lstStyle/>
          <a:p>
            <a:pPr marL="12700">
              <a:lnSpc>
                <a:spcPct val="100000"/>
              </a:lnSpc>
              <a:spcBef>
                <a:spcPts val="95"/>
              </a:spcBef>
              <a:tabLst>
                <a:tab pos="1715770" algn="l"/>
              </a:tabLst>
            </a:pPr>
            <a:r>
              <a:rPr sz="2200" spc="-5" dirty="0">
                <a:latin typeface="+mj-lt"/>
                <a:cs typeface="Arial"/>
              </a:rPr>
              <a:t>tutulmasını	sağlamaktan</a:t>
            </a:r>
            <a:endParaRPr sz="2200" dirty="0">
              <a:latin typeface="+mj-lt"/>
              <a:cs typeface="Arial"/>
            </a:endParaRPr>
          </a:p>
        </p:txBody>
      </p:sp>
      <p:sp>
        <p:nvSpPr>
          <p:cNvPr id="11" name="object 11"/>
          <p:cNvSpPr txBox="1"/>
          <p:nvPr/>
        </p:nvSpPr>
        <p:spPr>
          <a:xfrm>
            <a:off x="279912" y="3074288"/>
            <a:ext cx="8193405" cy="1379224"/>
          </a:xfrm>
          <a:prstGeom prst="rect">
            <a:avLst/>
          </a:prstGeom>
        </p:spPr>
        <p:txBody>
          <a:bodyPr vert="horz" wrap="square" lIns="0" tIns="12065" rIns="0" bIns="0" rtlCol="0">
            <a:spAutoFit/>
          </a:bodyPr>
          <a:lstStyle/>
          <a:p>
            <a:pPr marL="355600">
              <a:lnSpc>
                <a:spcPct val="100000"/>
              </a:lnSpc>
              <a:spcBef>
                <a:spcPts val="95"/>
              </a:spcBef>
            </a:pPr>
            <a:r>
              <a:rPr sz="2200" spc="-5" dirty="0">
                <a:cs typeface="Arial"/>
              </a:rPr>
              <a:t>sorumludur.</a:t>
            </a:r>
            <a:endParaRPr sz="2200" dirty="0">
              <a:cs typeface="Arial"/>
            </a:endParaRPr>
          </a:p>
          <a:p>
            <a:pPr>
              <a:lnSpc>
                <a:spcPct val="100000"/>
              </a:lnSpc>
              <a:spcBef>
                <a:spcPts val="45"/>
              </a:spcBef>
            </a:pPr>
            <a:endParaRPr sz="2200" dirty="0">
              <a:cs typeface="Times New Roman"/>
            </a:endParaRPr>
          </a:p>
          <a:p>
            <a:pPr marL="12700" marR="5080" indent="914400">
              <a:lnSpc>
                <a:spcPts val="2630"/>
              </a:lnSpc>
              <a:spcBef>
                <a:spcPts val="5"/>
              </a:spcBef>
            </a:pPr>
            <a:r>
              <a:rPr lang="tr-TR" sz="2200" spc="-10" dirty="0" smtClean="0">
                <a:cs typeface="Arial"/>
              </a:rPr>
              <a:t> </a:t>
            </a:r>
            <a:r>
              <a:rPr sz="2200" spc="-10" smtClean="0">
                <a:cs typeface="Arial"/>
              </a:rPr>
              <a:t>Harcama </a:t>
            </a:r>
            <a:r>
              <a:rPr lang="tr-TR" sz="2200" spc="-10" dirty="0" smtClean="0">
                <a:cs typeface="Arial"/>
              </a:rPr>
              <a:t> </a:t>
            </a:r>
            <a:r>
              <a:rPr sz="2200" spc="-5" smtClean="0">
                <a:cs typeface="Arial"/>
              </a:rPr>
              <a:t>yetkilileri </a:t>
            </a:r>
            <a:r>
              <a:rPr lang="tr-TR" sz="2200" spc="-5" dirty="0" smtClean="0">
                <a:cs typeface="Arial"/>
              </a:rPr>
              <a:t> </a:t>
            </a:r>
            <a:r>
              <a:rPr sz="2200" smtClean="0">
                <a:cs typeface="Arial"/>
              </a:rPr>
              <a:t>bu </a:t>
            </a:r>
            <a:r>
              <a:rPr lang="tr-TR" sz="2200" dirty="0" smtClean="0">
                <a:cs typeface="Arial"/>
              </a:rPr>
              <a:t> </a:t>
            </a:r>
            <a:r>
              <a:rPr sz="2200" spc="-5" smtClean="0">
                <a:cs typeface="Arial"/>
              </a:rPr>
              <a:t>sorumluluğunu </a:t>
            </a:r>
            <a:r>
              <a:rPr lang="tr-TR" sz="2200" spc="-5" dirty="0" smtClean="0">
                <a:cs typeface="Arial"/>
              </a:rPr>
              <a:t> </a:t>
            </a:r>
            <a:r>
              <a:rPr sz="2200" b="1" spc="-10" smtClean="0">
                <a:solidFill>
                  <a:srgbClr val="C00000"/>
                </a:solidFill>
                <a:cs typeface="Arial"/>
              </a:rPr>
              <a:t>taşınır </a:t>
            </a:r>
            <a:r>
              <a:rPr lang="tr-TR" sz="2200" b="1" spc="-10" dirty="0" smtClean="0">
                <a:solidFill>
                  <a:srgbClr val="C00000"/>
                </a:solidFill>
                <a:cs typeface="Arial"/>
              </a:rPr>
              <a:t> </a:t>
            </a:r>
            <a:r>
              <a:rPr sz="2200" b="1" smtClean="0">
                <a:solidFill>
                  <a:srgbClr val="C00000"/>
                </a:solidFill>
                <a:cs typeface="Arial"/>
              </a:rPr>
              <a:t>kayıt </a:t>
            </a:r>
            <a:r>
              <a:rPr lang="tr-TR" sz="2200" b="1" dirty="0" smtClean="0">
                <a:solidFill>
                  <a:srgbClr val="C00000"/>
                </a:solidFill>
                <a:cs typeface="Arial"/>
              </a:rPr>
              <a:t> </a:t>
            </a:r>
            <a:r>
              <a:rPr sz="2200" b="1" spc="-5" smtClean="0">
                <a:solidFill>
                  <a:srgbClr val="C00000"/>
                </a:solidFill>
                <a:cs typeface="Arial"/>
              </a:rPr>
              <a:t>yetkilileri  </a:t>
            </a:r>
            <a:r>
              <a:rPr lang="tr-TR" sz="2200" b="1" spc="-5" dirty="0" smtClean="0">
                <a:solidFill>
                  <a:srgbClr val="C00000"/>
                </a:solidFill>
                <a:cs typeface="Arial"/>
              </a:rPr>
              <a:t> </a:t>
            </a:r>
            <a:r>
              <a:rPr sz="2200" spc="-5" smtClean="0">
                <a:cs typeface="Arial"/>
              </a:rPr>
              <a:t>ve </a:t>
            </a:r>
            <a:r>
              <a:rPr lang="tr-TR" sz="2200" spc="-5" dirty="0" smtClean="0">
                <a:cs typeface="Arial"/>
              </a:rPr>
              <a:t> </a:t>
            </a:r>
            <a:r>
              <a:rPr sz="2200" b="1" spc="-5" smtClean="0">
                <a:solidFill>
                  <a:srgbClr val="C00000"/>
                </a:solidFill>
                <a:cs typeface="Arial"/>
              </a:rPr>
              <a:t>taşınır </a:t>
            </a:r>
            <a:r>
              <a:rPr lang="tr-TR" sz="2200" b="1" spc="-5" dirty="0" smtClean="0">
                <a:solidFill>
                  <a:srgbClr val="C00000"/>
                </a:solidFill>
                <a:cs typeface="Arial"/>
              </a:rPr>
              <a:t> </a:t>
            </a:r>
            <a:r>
              <a:rPr sz="2200" b="1" spc="-5" smtClean="0">
                <a:solidFill>
                  <a:srgbClr val="C00000"/>
                </a:solidFill>
                <a:cs typeface="Arial"/>
              </a:rPr>
              <a:t>kontrol </a:t>
            </a:r>
            <a:r>
              <a:rPr lang="tr-TR" sz="2200" b="1" spc="-5" dirty="0" smtClean="0">
                <a:solidFill>
                  <a:srgbClr val="C00000"/>
                </a:solidFill>
                <a:cs typeface="Arial"/>
              </a:rPr>
              <a:t> </a:t>
            </a:r>
            <a:r>
              <a:rPr sz="2200" b="1" spc="-5" smtClean="0">
                <a:solidFill>
                  <a:srgbClr val="C00000"/>
                </a:solidFill>
                <a:cs typeface="Arial"/>
              </a:rPr>
              <a:t>yetkilileri </a:t>
            </a:r>
            <a:r>
              <a:rPr lang="tr-TR" sz="2200" b="1" spc="-5" dirty="0" smtClean="0">
                <a:solidFill>
                  <a:srgbClr val="C00000"/>
                </a:solidFill>
                <a:cs typeface="Arial"/>
              </a:rPr>
              <a:t> </a:t>
            </a:r>
            <a:r>
              <a:rPr sz="2200" spc="-5" smtClean="0">
                <a:cs typeface="Arial"/>
              </a:rPr>
              <a:t>aracılığıyla </a:t>
            </a:r>
            <a:r>
              <a:rPr lang="tr-TR" sz="2200" spc="-5" dirty="0" smtClean="0">
                <a:cs typeface="Arial"/>
              </a:rPr>
              <a:t> </a:t>
            </a:r>
            <a:r>
              <a:rPr sz="2200" spc="-5" smtClean="0">
                <a:cs typeface="Arial"/>
              </a:rPr>
              <a:t>yerine</a:t>
            </a:r>
            <a:r>
              <a:rPr sz="2200" spc="40" smtClean="0">
                <a:cs typeface="Arial"/>
              </a:rPr>
              <a:t> </a:t>
            </a:r>
            <a:r>
              <a:rPr lang="tr-TR" sz="2200" spc="40" dirty="0" smtClean="0">
                <a:cs typeface="Arial"/>
              </a:rPr>
              <a:t> </a:t>
            </a:r>
            <a:r>
              <a:rPr sz="2200" spc="-5" smtClean="0">
                <a:cs typeface="Arial"/>
              </a:rPr>
              <a:t>getirir</a:t>
            </a:r>
            <a:r>
              <a:rPr sz="2200" spc="-5" dirty="0" smtClean="0">
                <a:cs typeface="Arial"/>
              </a:rPr>
              <a:t>.</a:t>
            </a:r>
            <a:endParaRPr sz="2200" dirty="0">
              <a:cs typeface="Arial"/>
            </a:endParaRPr>
          </a:p>
        </p:txBody>
      </p:sp>
      <p:pic>
        <p:nvPicPr>
          <p:cNvPr id="12" name="11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p:nvPr/>
        </p:nvSpPr>
        <p:spPr>
          <a:xfrm>
            <a:off x="639" y="628650"/>
            <a:ext cx="9143365" cy="0"/>
          </a:xfrm>
          <a:custGeom>
            <a:avLst/>
            <a:gdLst/>
            <a:ahLst/>
            <a:cxnLst/>
            <a:rect l="l" t="t" r="r" b="b"/>
            <a:pathLst>
              <a:path w="9143365">
                <a:moveTo>
                  <a:pt x="0" y="0"/>
                </a:moveTo>
                <a:lnTo>
                  <a:pt x="9143365" y="0"/>
                </a:lnTo>
              </a:path>
            </a:pathLst>
          </a:custGeom>
          <a:ln w="25908">
            <a:solidFill>
              <a:srgbClr val="8A3836"/>
            </a:solidFill>
          </a:ln>
        </p:spPr>
        <p:txBody>
          <a:bodyPr wrap="square" lIns="0" tIns="0" rIns="0" bIns="0" rtlCol="0"/>
          <a:lstStyle/>
          <a:p>
            <a:endParaRPr/>
          </a:p>
        </p:txBody>
      </p:sp>
      <p:sp>
        <p:nvSpPr>
          <p:cNvPr id="3" name="object 3"/>
          <p:cNvSpPr/>
          <p:nvPr/>
        </p:nvSpPr>
        <p:spPr>
          <a:xfrm>
            <a:off x="635" y="0"/>
            <a:ext cx="0" cy="628650"/>
          </a:xfrm>
          <a:custGeom>
            <a:avLst/>
            <a:gdLst/>
            <a:ahLst/>
            <a:cxnLst/>
            <a:rect l="l" t="t" r="r" b="b"/>
            <a:pathLst>
              <a:path h="628650">
                <a:moveTo>
                  <a:pt x="0" y="0"/>
                </a:moveTo>
                <a:lnTo>
                  <a:pt x="0" y="628650"/>
                </a:lnTo>
              </a:path>
            </a:pathLst>
          </a:custGeom>
          <a:ln w="25908">
            <a:solidFill>
              <a:srgbClr val="8A3836"/>
            </a:solidFill>
          </a:ln>
        </p:spPr>
        <p:txBody>
          <a:bodyPr wrap="square" lIns="0" tIns="0" rIns="0" bIns="0" rtlCol="0"/>
          <a:lstStyle/>
          <a:p>
            <a:endParaRPr/>
          </a:p>
        </p:txBody>
      </p:sp>
      <p:sp>
        <p:nvSpPr>
          <p:cNvPr id="4" name="object 4"/>
          <p:cNvSpPr txBox="1">
            <a:spLocks noGrp="1"/>
          </p:cNvSpPr>
          <p:nvPr>
            <p:ph type="title"/>
          </p:nvPr>
        </p:nvSpPr>
        <p:spPr>
          <a:xfrm>
            <a:off x="2268982" y="58881"/>
            <a:ext cx="4599940" cy="381515"/>
          </a:xfrm>
          <a:prstGeom prst="rect">
            <a:avLst/>
          </a:prstGeom>
        </p:spPr>
        <p:txBody>
          <a:bodyPr vert="horz" wrap="square" lIns="0" tIns="12065" rIns="0" bIns="0" rtlCol="0">
            <a:spAutoFit/>
          </a:bodyPr>
          <a:lstStyle/>
          <a:p>
            <a:pPr marL="12700" algn="ctr">
              <a:lnSpc>
                <a:spcPct val="100000"/>
              </a:lnSpc>
              <a:spcBef>
                <a:spcPts val="95"/>
              </a:spcBef>
            </a:pPr>
            <a:r>
              <a:rPr lang="tr-TR" sz="2400" spc="-170" dirty="0" smtClean="0">
                <a:latin typeface="+mj-lt"/>
              </a:rPr>
              <a:t>Taşınırda  </a:t>
            </a:r>
            <a:r>
              <a:rPr sz="2400" spc="-630" dirty="0" smtClean="0">
                <a:latin typeface="+mj-lt"/>
              </a:rPr>
              <a:t> </a:t>
            </a:r>
            <a:r>
              <a:rPr sz="2400" spc="-150" dirty="0">
                <a:latin typeface="+mj-lt"/>
              </a:rPr>
              <a:t>sorumluluk</a:t>
            </a:r>
            <a:endParaRPr sz="2400" dirty="0">
              <a:latin typeface="+mj-lt"/>
            </a:endParaRPr>
          </a:p>
        </p:txBody>
      </p:sp>
      <p:sp>
        <p:nvSpPr>
          <p:cNvPr id="5" name="object 5"/>
          <p:cNvSpPr txBox="1"/>
          <p:nvPr/>
        </p:nvSpPr>
        <p:spPr>
          <a:xfrm>
            <a:off x="7822187" y="69598"/>
            <a:ext cx="965835" cy="289823"/>
          </a:xfrm>
          <a:prstGeom prst="rect">
            <a:avLst/>
          </a:prstGeom>
        </p:spPr>
        <p:txBody>
          <a:bodyPr vert="horz" wrap="square" lIns="0" tIns="12700" rIns="0" bIns="0" rtlCol="0">
            <a:spAutoFit/>
          </a:bodyPr>
          <a:lstStyle/>
          <a:p>
            <a:pPr marL="12700">
              <a:lnSpc>
                <a:spcPct val="100000"/>
              </a:lnSpc>
              <a:spcBef>
                <a:spcPts val="100"/>
              </a:spcBef>
            </a:pPr>
            <a:r>
              <a:rPr sz="1800" b="1" spc="-5" dirty="0">
                <a:solidFill>
                  <a:srgbClr val="800000"/>
                </a:solidFill>
                <a:latin typeface="Trebuchet MS"/>
                <a:cs typeface="Trebuchet MS"/>
              </a:rPr>
              <a:t>MADDE</a:t>
            </a:r>
            <a:r>
              <a:rPr sz="1800" b="1" spc="-95" dirty="0">
                <a:solidFill>
                  <a:srgbClr val="800000"/>
                </a:solidFill>
                <a:latin typeface="Trebuchet MS"/>
                <a:cs typeface="Trebuchet MS"/>
              </a:rPr>
              <a:t> </a:t>
            </a:r>
            <a:r>
              <a:rPr sz="1800" b="1" dirty="0">
                <a:solidFill>
                  <a:srgbClr val="800000"/>
                </a:solidFill>
                <a:latin typeface="Trebuchet MS"/>
                <a:cs typeface="Trebuchet MS"/>
              </a:rPr>
              <a:t>5</a:t>
            </a:r>
            <a:endParaRPr sz="1800">
              <a:latin typeface="Trebuchet MS"/>
              <a:cs typeface="Trebuchet MS"/>
            </a:endParaRPr>
          </a:p>
        </p:txBody>
      </p:sp>
      <p:sp>
        <p:nvSpPr>
          <p:cNvPr id="6" name="object 6"/>
          <p:cNvSpPr txBox="1"/>
          <p:nvPr/>
        </p:nvSpPr>
        <p:spPr>
          <a:xfrm>
            <a:off x="279908" y="1068071"/>
            <a:ext cx="8634730" cy="1706748"/>
          </a:xfrm>
          <a:prstGeom prst="rect">
            <a:avLst/>
          </a:prstGeom>
        </p:spPr>
        <p:txBody>
          <a:bodyPr vert="horz" wrap="square" lIns="0" tIns="14604" rIns="0" bIns="0" rtlCol="0">
            <a:spAutoFit/>
          </a:bodyPr>
          <a:lstStyle/>
          <a:p>
            <a:pPr marL="355600" marR="5080" indent="-342900" algn="just">
              <a:lnSpc>
                <a:spcPct val="99400"/>
              </a:lnSpc>
              <a:spcBef>
                <a:spcPts val="114"/>
              </a:spcBef>
              <a:buFont typeface="Wingdings"/>
              <a:buChar char=""/>
              <a:tabLst>
                <a:tab pos="355600" algn="l"/>
              </a:tabLst>
            </a:pPr>
            <a:r>
              <a:rPr lang="tr-TR" sz="2200" spc="-5" dirty="0" smtClean="0">
                <a:cs typeface="Arial"/>
              </a:rPr>
              <a:t> G</a:t>
            </a:r>
            <a:r>
              <a:rPr sz="2200" spc="-5" smtClean="0">
                <a:cs typeface="Arial"/>
              </a:rPr>
              <a:t>örevden</a:t>
            </a:r>
            <a:r>
              <a:rPr lang="tr-TR" sz="2200" spc="-5" dirty="0" smtClean="0">
                <a:cs typeface="Arial"/>
              </a:rPr>
              <a:t> </a:t>
            </a:r>
            <a:r>
              <a:rPr sz="2200" spc="-5" smtClean="0">
                <a:cs typeface="Arial"/>
              </a:rPr>
              <a:t> </a:t>
            </a:r>
            <a:r>
              <a:rPr sz="2200" spc="-5" dirty="0">
                <a:cs typeface="Arial"/>
              </a:rPr>
              <a:t>ayrılma halinde </a:t>
            </a:r>
            <a:r>
              <a:rPr sz="2200" spc="-5">
                <a:cs typeface="Arial"/>
              </a:rPr>
              <a:t>iade </a:t>
            </a:r>
            <a:r>
              <a:rPr lang="tr-TR" sz="2200" spc="-5" dirty="0" smtClean="0">
                <a:cs typeface="Arial"/>
              </a:rPr>
              <a:t> </a:t>
            </a:r>
            <a:r>
              <a:rPr sz="2200" spc="-5" smtClean="0">
                <a:cs typeface="Arial"/>
              </a:rPr>
              <a:t>etm</a:t>
            </a:r>
            <a:r>
              <a:rPr lang="tr-TR" sz="2200" spc="-5" dirty="0" smtClean="0">
                <a:cs typeface="Arial"/>
              </a:rPr>
              <a:t>e  </a:t>
            </a:r>
            <a:r>
              <a:rPr sz="2200" spc="-5" smtClean="0">
                <a:cs typeface="Arial"/>
              </a:rPr>
              <a:t>zor</a:t>
            </a:r>
            <a:r>
              <a:rPr lang="tr-TR" sz="2200" spc="-5" dirty="0" smtClean="0">
                <a:cs typeface="Arial"/>
              </a:rPr>
              <a:t>unludur. </a:t>
            </a:r>
            <a:endParaRPr sz="2200" dirty="0">
              <a:cs typeface="Arial"/>
            </a:endParaRPr>
          </a:p>
          <a:p>
            <a:pPr>
              <a:lnSpc>
                <a:spcPct val="100000"/>
              </a:lnSpc>
              <a:spcBef>
                <a:spcPts val="50"/>
              </a:spcBef>
              <a:buFont typeface="Wingdings"/>
              <a:buChar char=""/>
            </a:pPr>
            <a:endParaRPr sz="2200" dirty="0">
              <a:cs typeface="Times New Roman"/>
            </a:endParaRPr>
          </a:p>
          <a:p>
            <a:pPr marL="355600" marR="5080" indent="-342900" algn="just">
              <a:lnSpc>
                <a:spcPct val="99400"/>
              </a:lnSpc>
              <a:buFont typeface="Wingdings"/>
              <a:buChar char=""/>
              <a:tabLst>
                <a:tab pos="355600" algn="l"/>
              </a:tabLst>
            </a:pPr>
            <a:r>
              <a:rPr lang="tr-TR" sz="2200" spc="-5" dirty="0" smtClean="0">
                <a:cs typeface="Arial"/>
              </a:rPr>
              <a:t> K</a:t>
            </a:r>
            <a:r>
              <a:rPr sz="2200" spc="-5" smtClean="0">
                <a:cs typeface="Arial"/>
              </a:rPr>
              <a:t>ullanıcıları </a:t>
            </a:r>
            <a:r>
              <a:rPr lang="tr-TR" sz="2200" spc="-5" dirty="0" smtClean="0">
                <a:cs typeface="Arial"/>
              </a:rPr>
              <a:t>   </a:t>
            </a:r>
            <a:r>
              <a:rPr sz="2200" spc="-5" smtClean="0">
                <a:cs typeface="Arial"/>
              </a:rPr>
              <a:t> </a:t>
            </a:r>
            <a:r>
              <a:rPr sz="2200" spc="-5">
                <a:cs typeface="Arial"/>
              </a:rPr>
              <a:t>tarafından </a:t>
            </a:r>
            <a:r>
              <a:rPr lang="tr-TR" sz="2200" spc="-5" dirty="0" smtClean="0">
                <a:cs typeface="Arial"/>
              </a:rPr>
              <a:t> </a:t>
            </a:r>
            <a:r>
              <a:rPr sz="2200" spc="-5" smtClean="0">
                <a:cs typeface="Arial"/>
              </a:rPr>
              <a:t>başkasına </a:t>
            </a:r>
            <a:r>
              <a:rPr lang="tr-TR" sz="2200" spc="-5" dirty="0" smtClean="0">
                <a:cs typeface="Arial"/>
              </a:rPr>
              <a:t> </a:t>
            </a:r>
            <a:r>
              <a:rPr sz="2200" spc="-5" smtClean="0">
                <a:cs typeface="Arial"/>
              </a:rPr>
              <a:t>devredilemez</a:t>
            </a:r>
            <a:r>
              <a:rPr sz="2200" spc="-5" dirty="0" smtClean="0">
                <a:cs typeface="Arial"/>
              </a:rPr>
              <a:t>.</a:t>
            </a:r>
            <a:endParaRPr lang="tr-TR" sz="2200" spc="-5" dirty="0" smtClean="0">
              <a:cs typeface="Arial"/>
            </a:endParaRPr>
          </a:p>
          <a:p>
            <a:pPr marL="355600" marR="5080" indent="-342900" algn="just">
              <a:lnSpc>
                <a:spcPct val="99400"/>
              </a:lnSpc>
              <a:buFont typeface="Wingdings"/>
              <a:buChar char=""/>
              <a:tabLst>
                <a:tab pos="355600" algn="l"/>
              </a:tabLst>
            </a:pPr>
            <a:endParaRPr lang="tr-TR" sz="2200" spc="-5" dirty="0" smtClean="0">
              <a:cs typeface="Arial"/>
            </a:endParaRPr>
          </a:p>
          <a:p>
            <a:pPr marL="355600" marR="5080" indent="-342900" algn="just">
              <a:lnSpc>
                <a:spcPct val="99400"/>
              </a:lnSpc>
              <a:buFont typeface="Wingdings"/>
              <a:buChar char=""/>
              <a:tabLst>
                <a:tab pos="355600" algn="l"/>
              </a:tabLst>
            </a:pPr>
            <a:r>
              <a:rPr lang="tr-TR" sz="2200" spc="-5" dirty="0" smtClean="0">
                <a:cs typeface="Arial"/>
              </a:rPr>
              <a:t> T</a:t>
            </a:r>
            <a:r>
              <a:rPr sz="2200" spc="-5" smtClean="0">
                <a:cs typeface="Arial"/>
              </a:rPr>
              <a:t>eslim</a:t>
            </a:r>
            <a:r>
              <a:rPr lang="tr-TR" sz="2200" spc="-5" dirty="0" smtClean="0">
                <a:cs typeface="Arial"/>
              </a:rPr>
              <a:t> </a:t>
            </a:r>
            <a:r>
              <a:rPr sz="2200" spc="-5" smtClean="0">
                <a:cs typeface="Arial"/>
              </a:rPr>
              <a:t> </a:t>
            </a:r>
            <a:r>
              <a:rPr sz="2200" spc="-5" dirty="0">
                <a:cs typeface="Arial"/>
              </a:rPr>
              <a:t>yapılmadan personelin kurumla ilişiği</a:t>
            </a:r>
            <a:r>
              <a:rPr sz="2200" spc="-45" dirty="0">
                <a:cs typeface="Arial"/>
              </a:rPr>
              <a:t> </a:t>
            </a:r>
            <a:r>
              <a:rPr sz="2200" dirty="0">
                <a:cs typeface="Arial"/>
              </a:rPr>
              <a:t>kesilmez.</a:t>
            </a:r>
          </a:p>
        </p:txBody>
      </p:sp>
      <p:pic>
        <p:nvPicPr>
          <p:cNvPr id="7" name="6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txBox="1">
            <a:spLocks noGrp="1"/>
          </p:cNvSpPr>
          <p:nvPr>
            <p:ph type="title"/>
          </p:nvPr>
        </p:nvSpPr>
        <p:spPr>
          <a:xfrm>
            <a:off x="2914014" y="69525"/>
            <a:ext cx="3315970" cy="382156"/>
          </a:xfrm>
          <a:prstGeom prst="rect">
            <a:avLst/>
          </a:prstGeom>
        </p:spPr>
        <p:txBody>
          <a:bodyPr vert="horz" wrap="square" lIns="0" tIns="12700" rIns="0" bIns="0" rtlCol="0">
            <a:spAutoFit/>
          </a:bodyPr>
          <a:lstStyle/>
          <a:p>
            <a:pPr marL="12700" algn="ctr">
              <a:lnSpc>
                <a:spcPct val="100000"/>
              </a:lnSpc>
              <a:spcBef>
                <a:spcPts val="100"/>
              </a:spcBef>
            </a:pPr>
            <a:r>
              <a:rPr sz="2400" spc="-30" dirty="0">
                <a:latin typeface="+mj-lt"/>
                <a:cs typeface="Arial"/>
              </a:rPr>
              <a:t>Taşınır </a:t>
            </a:r>
            <a:r>
              <a:rPr sz="2400" dirty="0">
                <a:latin typeface="+mj-lt"/>
                <a:cs typeface="Arial"/>
              </a:rPr>
              <a:t>kontrol</a:t>
            </a:r>
            <a:r>
              <a:rPr sz="2400" spc="-75" dirty="0">
                <a:latin typeface="+mj-lt"/>
                <a:cs typeface="Arial"/>
              </a:rPr>
              <a:t> </a:t>
            </a:r>
            <a:r>
              <a:rPr sz="2400" spc="-5" dirty="0">
                <a:latin typeface="+mj-lt"/>
                <a:cs typeface="Arial"/>
              </a:rPr>
              <a:t>yetkilisi</a:t>
            </a:r>
            <a:endParaRPr sz="2400" dirty="0">
              <a:latin typeface="+mj-lt"/>
              <a:cs typeface="Arial"/>
            </a:endParaRPr>
          </a:p>
        </p:txBody>
      </p:sp>
      <p:sp>
        <p:nvSpPr>
          <p:cNvPr id="3" name="object 3"/>
          <p:cNvSpPr txBox="1"/>
          <p:nvPr/>
        </p:nvSpPr>
        <p:spPr>
          <a:xfrm>
            <a:off x="7822187" y="69598"/>
            <a:ext cx="965835" cy="289823"/>
          </a:xfrm>
          <a:prstGeom prst="rect">
            <a:avLst/>
          </a:prstGeom>
        </p:spPr>
        <p:txBody>
          <a:bodyPr vert="horz" wrap="square" lIns="0" tIns="12700" rIns="0" bIns="0" rtlCol="0">
            <a:spAutoFit/>
          </a:bodyPr>
          <a:lstStyle/>
          <a:p>
            <a:pPr marL="12700">
              <a:lnSpc>
                <a:spcPct val="100000"/>
              </a:lnSpc>
              <a:spcBef>
                <a:spcPts val="100"/>
              </a:spcBef>
            </a:pPr>
            <a:r>
              <a:rPr sz="1800" b="1" spc="-5" dirty="0">
                <a:solidFill>
                  <a:srgbClr val="800000"/>
                </a:solidFill>
                <a:latin typeface="Trebuchet MS"/>
                <a:cs typeface="Trebuchet MS"/>
              </a:rPr>
              <a:t>MADDE</a:t>
            </a:r>
            <a:r>
              <a:rPr sz="1800" b="1" spc="-95" dirty="0">
                <a:solidFill>
                  <a:srgbClr val="800000"/>
                </a:solidFill>
                <a:latin typeface="Trebuchet MS"/>
                <a:cs typeface="Trebuchet MS"/>
              </a:rPr>
              <a:t> </a:t>
            </a:r>
            <a:r>
              <a:rPr sz="1800" b="1" dirty="0">
                <a:solidFill>
                  <a:srgbClr val="800000"/>
                </a:solidFill>
                <a:latin typeface="Trebuchet MS"/>
                <a:cs typeface="Trebuchet MS"/>
              </a:rPr>
              <a:t>6</a:t>
            </a:r>
            <a:endParaRPr sz="1800">
              <a:latin typeface="Trebuchet MS"/>
              <a:cs typeface="Trebuchet MS"/>
            </a:endParaRPr>
          </a:p>
        </p:txBody>
      </p:sp>
      <p:sp>
        <p:nvSpPr>
          <p:cNvPr id="4" name="object 4"/>
          <p:cNvSpPr txBox="1"/>
          <p:nvPr/>
        </p:nvSpPr>
        <p:spPr>
          <a:xfrm>
            <a:off x="258572" y="725171"/>
            <a:ext cx="8629650" cy="2060821"/>
          </a:xfrm>
          <a:prstGeom prst="rect">
            <a:avLst/>
          </a:prstGeom>
        </p:spPr>
        <p:txBody>
          <a:bodyPr vert="horz" wrap="square" lIns="0" tIns="13970" rIns="0" bIns="0" rtlCol="0">
            <a:spAutoFit/>
          </a:bodyPr>
          <a:lstStyle/>
          <a:p>
            <a:pPr marL="355600" marR="5080" indent="-342900" algn="just">
              <a:lnSpc>
                <a:spcPct val="99500"/>
              </a:lnSpc>
              <a:spcBef>
                <a:spcPts val="110"/>
              </a:spcBef>
              <a:buFont typeface="Wingdings"/>
              <a:buChar char=""/>
              <a:tabLst>
                <a:tab pos="355600" algn="l"/>
              </a:tabLst>
            </a:pPr>
            <a:endParaRPr lang="tr-TR" sz="2200" spc="-35" dirty="0" smtClean="0">
              <a:cs typeface="Arial"/>
            </a:endParaRPr>
          </a:p>
          <a:p>
            <a:pPr marL="355600" marR="5080" indent="-342900" algn="just">
              <a:lnSpc>
                <a:spcPct val="99500"/>
              </a:lnSpc>
              <a:spcBef>
                <a:spcPts val="110"/>
              </a:spcBef>
              <a:buFont typeface="Wingdings"/>
              <a:buChar char=""/>
              <a:tabLst>
                <a:tab pos="355600" algn="l"/>
              </a:tabLst>
            </a:pPr>
            <a:endParaRPr lang="tr-TR" sz="2200" spc="-35" dirty="0" smtClean="0">
              <a:cs typeface="Arial"/>
            </a:endParaRPr>
          </a:p>
          <a:p>
            <a:pPr marL="355600" marR="5080" indent="-342900" algn="just">
              <a:lnSpc>
                <a:spcPct val="99500"/>
              </a:lnSpc>
              <a:spcBef>
                <a:spcPts val="110"/>
              </a:spcBef>
              <a:buFont typeface="Wingdings"/>
              <a:buChar char=""/>
              <a:tabLst>
                <a:tab pos="355600" algn="l"/>
              </a:tabLst>
            </a:pPr>
            <a:r>
              <a:rPr sz="2200" spc="-35" smtClean="0">
                <a:cs typeface="Arial"/>
              </a:rPr>
              <a:t>Taşınır </a:t>
            </a:r>
            <a:r>
              <a:rPr sz="2200" spc="-5" dirty="0">
                <a:cs typeface="Arial"/>
              </a:rPr>
              <a:t>kontrol yetkilisi, </a:t>
            </a:r>
            <a:r>
              <a:rPr lang="tr-TR" sz="2200" spc="-5" dirty="0" smtClean="0">
                <a:cs typeface="Arial"/>
              </a:rPr>
              <a:t>Taşınırların</a:t>
            </a:r>
            <a:r>
              <a:rPr sz="2200" spc="-5" dirty="0" smtClean="0">
                <a:cs typeface="Arial"/>
              </a:rPr>
              <a:t> </a:t>
            </a:r>
            <a:r>
              <a:rPr sz="2200" spc="-5" dirty="0">
                <a:cs typeface="Arial"/>
              </a:rPr>
              <a:t>mevzuata ve mali  tablolara </a:t>
            </a:r>
            <a:r>
              <a:rPr sz="2200" spc="-5">
                <a:cs typeface="Arial"/>
              </a:rPr>
              <a:t>uygunluğunu </a:t>
            </a:r>
            <a:r>
              <a:rPr lang="tr-TR" sz="2200" spc="-5" dirty="0" smtClean="0">
                <a:cs typeface="Arial"/>
              </a:rPr>
              <a:t> </a:t>
            </a:r>
            <a:r>
              <a:rPr sz="2200" spc="-5" smtClean="0">
                <a:cs typeface="Arial"/>
              </a:rPr>
              <a:t>kontrol </a:t>
            </a:r>
            <a:r>
              <a:rPr sz="2200" spc="-10" smtClean="0">
                <a:cs typeface="Arial"/>
              </a:rPr>
              <a:t>ede</a:t>
            </a:r>
            <a:r>
              <a:rPr lang="tr-TR" sz="2200" spc="-10" dirty="0" smtClean="0">
                <a:cs typeface="Arial"/>
              </a:rPr>
              <a:t>r.</a:t>
            </a:r>
            <a:r>
              <a:rPr lang="tr-TR" sz="2200" spc="-25" dirty="0" smtClean="0">
                <a:solidFill>
                  <a:srgbClr val="C00000"/>
                </a:solidFill>
                <a:cs typeface="Arial"/>
              </a:rPr>
              <a:t>Kefalete tabi görev değildir.</a:t>
            </a:r>
          </a:p>
          <a:p>
            <a:pPr marL="355600" marR="10160" indent="-342900" algn="just">
              <a:lnSpc>
                <a:spcPts val="2630"/>
              </a:lnSpc>
              <a:buFont typeface="Wingdings"/>
              <a:buChar char=""/>
              <a:tabLst>
                <a:tab pos="355600" algn="l"/>
              </a:tabLst>
            </a:pPr>
            <a:r>
              <a:rPr lang="tr-TR" sz="2200" spc="-35" dirty="0" smtClean="0">
                <a:cs typeface="Arial"/>
              </a:rPr>
              <a:t> </a:t>
            </a:r>
            <a:r>
              <a:rPr sz="2200" spc="-35" smtClean="0">
                <a:cs typeface="Arial"/>
              </a:rPr>
              <a:t>Taşınır </a:t>
            </a:r>
            <a:r>
              <a:rPr sz="2200" spc="-5" dirty="0">
                <a:cs typeface="Arial"/>
              </a:rPr>
              <a:t>kontrol yetkilisi </a:t>
            </a:r>
            <a:r>
              <a:rPr sz="2200" spc="-10" dirty="0">
                <a:cs typeface="Arial"/>
              </a:rPr>
              <a:t>harcama </a:t>
            </a:r>
            <a:r>
              <a:rPr sz="2200" spc="-5" dirty="0">
                <a:cs typeface="Arial"/>
              </a:rPr>
              <a:t>yetkilisinin yardımcıları veya bir </a:t>
            </a:r>
            <a:r>
              <a:rPr sz="2200" spc="-10" dirty="0">
                <a:cs typeface="Arial"/>
              </a:rPr>
              <a:t>alt  </a:t>
            </a:r>
            <a:r>
              <a:rPr sz="2200" spc="-5" dirty="0">
                <a:cs typeface="Arial"/>
              </a:rPr>
              <a:t>kademedeki yöneticiler </a:t>
            </a:r>
            <a:r>
              <a:rPr sz="2200" spc="-5">
                <a:cs typeface="Arial"/>
              </a:rPr>
              <a:t>arasından</a:t>
            </a:r>
            <a:r>
              <a:rPr sz="2200" spc="60">
                <a:cs typeface="Arial"/>
              </a:rPr>
              <a:t> </a:t>
            </a:r>
            <a:r>
              <a:rPr lang="tr-TR" sz="2200" spc="60" dirty="0" smtClean="0">
                <a:cs typeface="Arial"/>
              </a:rPr>
              <a:t> </a:t>
            </a:r>
            <a:r>
              <a:rPr sz="2200" spc="-5" smtClean="0">
                <a:cs typeface="Arial"/>
              </a:rPr>
              <a:t>görevlendirilir</a:t>
            </a:r>
            <a:r>
              <a:rPr sz="2200" spc="-5" dirty="0" smtClean="0">
                <a:cs typeface="Arial"/>
              </a:rPr>
              <a:t>.</a:t>
            </a:r>
            <a:endParaRPr sz="2200" dirty="0">
              <a:cs typeface="Arial"/>
            </a:endParaRPr>
          </a:p>
        </p:txBody>
      </p:sp>
      <p:pic>
        <p:nvPicPr>
          <p:cNvPr id="5" name="4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txBox="1">
            <a:spLocks noGrp="1"/>
          </p:cNvSpPr>
          <p:nvPr>
            <p:ph type="title"/>
          </p:nvPr>
        </p:nvSpPr>
        <p:spPr>
          <a:xfrm>
            <a:off x="766063" y="22305"/>
            <a:ext cx="7956550" cy="381515"/>
          </a:xfrm>
          <a:prstGeom prst="rect">
            <a:avLst/>
          </a:prstGeom>
        </p:spPr>
        <p:txBody>
          <a:bodyPr vert="horz" wrap="square" lIns="0" tIns="12065" rIns="0" bIns="0" rtlCol="0">
            <a:spAutoFit/>
          </a:bodyPr>
          <a:lstStyle/>
          <a:p>
            <a:pPr marL="12700" algn="ctr">
              <a:lnSpc>
                <a:spcPct val="100000"/>
              </a:lnSpc>
              <a:spcBef>
                <a:spcPts val="95"/>
              </a:spcBef>
            </a:pPr>
            <a:r>
              <a:rPr lang="tr-TR" sz="2400" spc="-100" dirty="0" smtClean="0">
                <a:latin typeface="+mj-lt"/>
              </a:rPr>
              <a:t>      </a:t>
            </a:r>
            <a:r>
              <a:rPr sz="2400" spc="-100" smtClean="0">
                <a:latin typeface="+mj-lt"/>
              </a:rPr>
              <a:t>Taşınır</a:t>
            </a:r>
            <a:r>
              <a:rPr lang="tr-TR" sz="2400" spc="-100" dirty="0" smtClean="0">
                <a:latin typeface="+mj-lt"/>
              </a:rPr>
              <a:t> </a:t>
            </a:r>
            <a:r>
              <a:rPr sz="2400" spc="-525" smtClean="0">
                <a:latin typeface="+mj-lt"/>
              </a:rPr>
              <a:t> </a:t>
            </a:r>
            <a:r>
              <a:rPr lang="tr-TR" sz="2400" spc="-525" dirty="0" smtClean="0">
                <a:latin typeface="+mj-lt"/>
              </a:rPr>
              <a:t> </a:t>
            </a:r>
            <a:r>
              <a:rPr sz="2400" spc="-95" smtClean="0">
                <a:latin typeface="+mj-lt"/>
              </a:rPr>
              <a:t>kontrol</a:t>
            </a:r>
            <a:r>
              <a:rPr sz="2400" spc="-505" smtClean="0">
                <a:latin typeface="+mj-lt"/>
              </a:rPr>
              <a:t> </a:t>
            </a:r>
            <a:r>
              <a:rPr lang="tr-TR" sz="2400" spc="-505" dirty="0" smtClean="0">
                <a:latin typeface="+mj-lt"/>
              </a:rPr>
              <a:t>                </a:t>
            </a:r>
            <a:r>
              <a:rPr sz="2400" spc="-65" smtClean="0">
                <a:latin typeface="+mj-lt"/>
              </a:rPr>
              <a:t>yetkililerinin</a:t>
            </a:r>
            <a:r>
              <a:rPr sz="2400" spc="-440" smtClean="0">
                <a:latin typeface="+mj-lt"/>
              </a:rPr>
              <a:t> </a:t>
            </a:r>
            <a:r>
              <a:rPr lang="tr-TR" sz="2400" spc="-440" dirty="0" smtClean="0">
                <a:latin typeface="+mj-lt"/>
              </a:rPr>
              <a:t> </a:t>
            </a:r>
            <a:r>
              <a:rPr sz="2400" spc="-100" smtClean="0">
                <a:latin typeface="+mj-lt"/>
              </a:rPr>
              <a:t>görev</a:t>
            </a:r>
            <a:r>
              <a:rPr lang="tr-TR" sz="2400" spc="-100" dirty="0" smtClean="0">
                <a:latin typeface="+mj-lt"/>
              </a:rPr>
              <a:t> </a:t>
            </a:r>
            <a:r>
              <a:rPr sz="2400" spc="-509" smtClean="0">
                <a:latin typeface="+mj-lt"/>
              </a:rPr>
              <a:t> </a:t>
            </a:r>
            <a:r>
              <a:rPr lang="tr-TR" sz="2400" spc="-509" dirty="0" smtClean="0">
                <a:latin typeface="+mj-lt"/>
              </a:rPr>
              <a:t>  </a:t>
            </a:r>
            <a:r>
              <a:rPr sz="2400" spc="-90" err="1" smtClean="0">
                <a:latin typeface="+mj-lt"/>
              </a:rPr>
              <a:t>ve</a:t>
            </a:r>
            <a:r>
              <a:rPr sz="2400" spc="-515" smtClean="0">
                <a:latin typeface="+mj-lt"/>
              </a:rPr>
              <a:t> </a:t>
            </a:r>
            <a:r>
              <a:rPr lang="tr-TR" sz="2400" spc="-515" dirty="0" smtClean="0">
                <a:latin typeface="+mj-lt"/>
              </a:rPr>
              <a:t>              </a:t>
            </a:r>
            <a:r>
              <a:rPr sz="2400" spc="-75" smtClean="0">
                <a:latin typeface="+mj-lt"/>
              </a:rPr>
              <a:t>sorumlulukları</a:t>
            </a:r>
            <a:endParaRPr sz="2400" dirty="0">
              <a:latin typeface="+mj-lt"/>
            </a:endParaRPr>
          </a:p>
        </p:txBody>
      </p:sp>
      <p:sp>
        <p:nvSpPr>
          <p:cNvPr id="3" name="object 3"/>
          <p:cNvSpPr txBox="1"/>
          <p:nvPr/>
        </p:nvSpPr>
        <p:spPr>
          <a:xfrm>
            <a:off x="279912" y="1403730"/>
            <a:ext cx="8630285" cy="1748939"/>
          </a:xfrm>
          <a:prstGeom prst="rect">
            <a:avLst/>
          </a:prstGeom>
        </p:spPr>
        <p:txBody>
          <a:bodyPr vert="horz" wrap="square" lIns="0" tIns="14604" rIns="0" bIns="0" rtlCol="0">
            <a:spAutoFit/>
          </a:bodyPr>
          <a:lstStyle/>
          <a:p>
            <a:pPr marL="355600" marR="5080" indent="-342900" algn="just">
              <a:lnSpc>
                <a:spcPct val="99400"/>
              </a:lnSpc>
              <a:spcBef>
                <a:spcPts val="114"/>
              </a:spcBef>
              <a:buFont typeface="Wingdings"/>
              <a:buChar char=""/>
              <a:tabLst>
                <a:tab pos="355600" algn="l"/>
              </a:tabLst>
            </a:pPr>
            <a:r>
              <a:rPr sz="2200" spc="-45" dirty="0">
                <a:cs typeface="Arial"/>
              </a:rPr>
              <a:t>Taşınır </a:t>
            </a:r>
            <a:r>
              <a:rPr sz="2200" spc="-5" dirty="0">
                <a:cs typeface="Arial"/>
              </a:rPr>
              <a:t>kayıt </a:t>
            </a:r>
            <a:r>
              <a:rPr sz="2200" dirty="0">
                <a:cs typeface="Arial"/>
              </a:rPr>
              <a:t>ve </a:t>
            </a:r>
            <a:r>
              <a:rPr sz="2200" spc="-5" dirty="0">
                <a:cs typeface="Arial"/>
              </a:rPr>
              <a:t>işlemleri ile ilgili olarak düzenlenen belge </a:t>
            </a:r>
            <a:r>
              <a:rPr sz="2200" dirty="0">
                <a:cs typeface="Arial"/>
              </a:rPr>
              <a:t>ve  </a:t>
            </a:r>
            <a:r>
              <a:rPr sz="2200" spc="-5" dirty="0">
                <a:cs typeface="Arial"/>
              </a:rPr>
              <a:t>cetvellerin mevzuata ve mali tablolara uygunluğunu kontrol  </a:t>
            </a:r>
            <a:r>
              <a:rPr sz="2200" dirty="0">
                <a:cs typeface="Arial"/>
              </a:rPr>
              <a:t>etmek.</a:t>
            </a:r>
          </a:p>
          <a:p>
            <a:pPr>
              <a:lnSpc>
                <a:spcPct val="100000"/>
              </a:lnSpc>
              <a:spcBef>
                <a:spcPts val="30"/>
              </a:spcBef>
              <a:buFont typeface="Wingdings"/>
              <a:buChar char=""/>
            </a:pPr>
            <a:endParaRPr sz="2200" dirty="0">
              <a:cs typeface="Times New Roman"/>
            </a:endParaRPr>
          </a:p>
          <a:p>
            <a:pPr marL="355600" marR="6350" indent="-342900" algn="just">
              <a:lnSpc>
                <a:spcPts val="2860"/>
              </a:lnSpc>
              <a:buFont typeface="Wingdings"/>
              <a:buChar char=""/>
              <a:tabLst>
                <a:tab pos="355600" algn="l"/>
              </a:tabLst>
            </a:pPr>
            <a:r>
              <a:rPr sz="2200" spc="-5" dirty="0">
                <a:cs typeface="Arial"/>
              </a:rPr>
              <a:t>Harcama Birimi </a:t>
            </a:r>
            <a:r>
              <a:rPr sz="2200" spc="-40" dirty="0">
                <a:cs typeface="Arial"/>
              </a:rPr>
              <a:t>Taşınır  </a:t>
            </a:r>
            <a:r>
              <a:rPr sz="2200" dirty="0">
                <a:cs typeface="Arial"/>
              </a:rPr>
              <a:t>Mal </a:t>
            </a:r>
            <a:r>
              <a:rPr sz="2200" spc="-5" dirty="0">
                <a:cs typeface="Arial"/>
              </a:rPr>
              <a:t>Yönetim Hesabı Cetvelini  imzalayarak harcama yetkilisine</a:t>
            </a:r>
            <a:r>
              <a:rPr sz="2200" spc="75" dirty="0">
                <a:cs typeface="Arial"/>
              </a:rPr>
              <a:t> </a:t>
            </a:r>
            <a:r>
              <a:rPr sz="2200" dirty="0">
                <a:cs typeface="Arial"/>
              </a:rPr>
              <a:t>sunmak.</a:t>
            </a:r>
          </a:p>
        </p:txBody>
      </p:sp>
      <p:pic>
        <p:nvPicPr>
          <p:cNvPr id="5" name="4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txBox="1">
            <a:spLocks noGrp="1"/>
          </p:cNvSpPr>
          <p:nvPr>
            <p:ph type="title"/>
          </p:nvPr>
        </p:nvSpPr>
        <p:spPr>
          <a:xfrm>
            <a:off x="2782955" y="22305"/>
            <a:ext cx="3870325" cy="381515"/>
          </a:xfrm>
          <a:prstGeom prst="rect">
            <a:avLst/>
          </a:prstGeom>
        </p:spPr>
        <p:txBody>
          <a:bodyPr vert="horz" wrap="square" lIns="0" tIns="12065" rIns="0" bIns="0" rtlCol="0">
            <a:spAutoFit/>
          </a:bodyPr>
          <a:lstStyle/>
          <a:p>
            <a:pPr marL="12700" algn="ctr">
              <a:lnSpc>
                <a:spcPct val="100000"/>
              </a:lnSpc>
              <a:spcBef>
                <a:spcPts val="95"/>
              </a:spcBef>
            </a:pPr>
            <a:r>
              <a:rPr sz="2400" spc="-100" dirty="0">
                <a:latin typeface="+mj-lt"/>
              </a:rPr>
              <a:t>Taşınır </a:t>
            </a:r>
            <a:r>
              <a:rPr sz="2400" spc="-95">
                <a:latin typeface="+mj-lt"/>
              </a:rPr>
              <a:t>kontrol</a:t>
            </a:r>
            <a:r>
              <a:rPr sz="2400" spc="-520">
                <a:latin typeface="+mj-lt"/>
              </a:rPr>
              <a:t> </a:t>
            </a:r>
            <a:r>
              <a:rPr lang="tr-TR" sz="2400" spc="-520" dirty="0" smtClean="0">
                <a:latin typeface="+mj-lt"/>
              </a:rPr>
              <a:t>                                         </a:t>
            </a:r>
            <a:r>
              <a:rPr sz="2400" spc="-65" smtClean="0">
                <a:latin typeface="+mj-lt"/>
              </a:rPr>
              <a:t>yetkilileri</a:t>
            </a:r>
            <a:endParaRPr sz="2400" dirty="0">
              <a:latin typeface="+mj-lt"/>
            </a:endParaRPr>
          </a:p>
        </p:txBody>
      </p:sp>
      <p:graphicFrame>
        <p:nvGraphicFramePr>
          <p:cNvPr id="3" name="object 3"/>
          <p:cNvGraphicFramePr>
            <a:graphicFrameLocks noGrp="1"/>
          </p:cNvGraphicFramePr>
          <p:nvPr/>
        </p:nvGraphicFramePr>
        <p:xfrm>
          <a:off x="606555" y="1556639"/>
          <a:ext cx="7915275" cy="3581400"/>
        </p:xfrm>
        <a:graphic>
          <a:graphicData uri="http://schemas.openxmlformats.org/drawingml/2006/table">
            <a:tbl>
              <a:tblPr firstRow="1" bandRow="1">
                <a:tableStyleId>{2D5ABB26-0587-4C30-8999-92F81FD0307C}</a:tableStyleId>
              </a:tblPr>
              <a:tblGrid>
                <a:gridCol w="2602230"/>
                <a:gridCol w="2329180"/>
                <a:gridCol w="2983865"/>
              </a:tblGrid>
              <a:tr h="527050">
                <a:tc>
                  <a:txBody>
                    <a:bodyPr/>
                    <a:lstStyle/>
                    <a:p>
                      <a:pPr>
                        <a:lnSpc>
                          <a:spcPct val="100000"/>
                        </a:lnSpc>
                      </a:pPr>
                      <a:endParaRPr sz="1700" dirty="0">
                        <a:latin typeface="Times New Roman"/>
                        <a:cs typeface="Times New Roman"/>
                      </a:endParaRPr>
                    </a:p>
                  </a:txBody>
                  <a:tcPr marL="0" marR="0" marT="0" marB="0">
                    <a:solidFill>
                      <a:srgbClr val="000000"/>
                    </a:solidFill>
                  </a:tcPr>
                </a:tc>
                <a:tc>
                  <a:txBody>
                    <a:bodyPr/>
                    <a:lstStyle/>
                    <a:p>
                      <a:pPr marL="139700">
                        <a:lnSpc>
                          <a:spcPct val="100000"/>
                        </a:lnSpc>
                        <a:spcBef>
                          <a:spcPts val="10"/>
                        </a:spcBef>
                      </a:pPr>
                      <a:r>
                        <a:rPr sz="1700" b="1" dirty="0">
                          <a:solidFill>
                            <a:srgbClr val="FFFFFF"/>
                          </a:solidFill>
                          <a:latin typeface="Trebuchet MS"/>
                          <a:cs typeface="Trebuchet MS"/>
                        </a:rPr>
                        <a:t>Harcama</a:t>
                      </a:r>
                      <a:r>
                        <a:rPr sz="1700" b="1" spc="-280" dirty="0">
                          <a:solidFill>
                            <a:srgbClr val="FFFFFF"/>
                          </a:solidFill>
                          <a:latin typeface="Trebuchet MS"/>
                          <a:cs typeface="Trebuchet MS"/>
                        </a:rPr>
                        <a:t> </a:t>
                      </a:r>
                      <a:r>
                        <a:rPr sz="1700" b="1" spc="-5" dirty="0">
                          <a:solidFill>
                            <a:srgbClr val="FFFFFF"/>
                          </a:solidFill>
                          <a:latin typeface="Trebuchet MS"/>
                          <a:cs typeface="Trebuchet MS"/>
                        </a:rPr>
                        <a:t>yetkilisi</a:t>
                      </a:r>
                      <a:endParaRPr sz="1700" dirty="0">
                        <a:latin typeface="Trebuchet MS"/>
                        <a:cs typeface="Trebuchet MS"/>
                      </a:endParaRPr>
                    </a:p>
                  </a:txBody>
                  <a:tcPr marL="0" marR="0" marT="1270" marB="0">
                    <a:solidFill>
                      <a:srgbClr val="000000"/>
                    </a:solidFill>
                  </a:tcPr>
                </a:tc>
                <a:tc>
                  <a:txBody>
                    <a:bodyPr/>
                    <a:lstStyle/>
                    <a:p>
                      <a:pPr marL="450850">
                        <a:lnSpc>
                          <a:spcPct val="100000"/>
                        </a:lnSpc>
                        <a:spcBef>
                          <a:spcPts val="10"/>
                        </a:spcBef>
                      </a:pPr>
                      <a:r>
                        <a:rPr sz="1700" b="1" dirty="0">
                          <a:solidFill>
                            <a:srgbClr val="FFFFFF"/>
                          </a:solidFill>
                          <a:latin typeface="Trebuchet MS"/>
                          <a:cs typeface="Trebuchet MS"/>
                        </a:rPr>
                        <a:t>Taşınır</a:t>
                      </a:r>
                      <a:r>
                        <a:rPr sz="1700" b="1" spc="-360" dirty="0">
                          <a:solidFill>
                            <a:srgbClr val="FFFFFF"/>
                          </a:solidFill>
                          <a:latin typeface="Trebuchet MS"/>
                          <a:cs typeface="Trebuchet MS"/>
                        </a:rPr>
                        <a:t> </a:t>
                      </a:r>
                      <a:r>
                        <a:rPr sz="1700" b="1" spc="-5" dirty="0">
                          <a:solidFill>
                            <a:srgbClr val="FFFFFF"/>
                          </a:solidFill>
                          <a:latin typeface="Trebuchet MS"/>
                          <a:cs typeface="Trebuchet MS"/>
                        </a:rPr>
                        <a:t>Kontrol</a:t>
                      </a:r>
                      <a:r>
                        <a:rPr sz="1700" b="1" spc="-375" dirty="0">
                          <a:solidFill>
                            <a:srgbClr val="FFFFFF"/>
                          </a:solidFill>
                          <a:latin typeface="Trebuchet MS"/>
                          <a:cs typeface="Trebuchet MS"/>
                        </a:rPr>
                        <a:t> </a:t>
                      </a:r>
                      <a:r>
                        <a:rPr sz="1700" b="1" spc="-5" dirty="0">
                          <a:solidFill>
                            <a:srgbClr val="FFFFFF"/>
                          </a:solidFill>
                          <a:latin typeface="Trebuchet MS"/>
                          <a:cs typeface="Trebuchet MS"/>
                        </a:rPr>
                        <a:t>yetkilisi</a:t>
                      </a:r>
                      <a:endParaRPr sz="1700">
                        <a:latin typeface="Trebuchet MS"/>
                        <a:cs typeface="Trebuchet MS"/>
                      </a:endParaRPr>
                    </a:p>
                  </a:txBody>
                  <a:tcPr marL="0" marR="0" marT="1270" marB="0">
                    <a:solidFill>
                      <a:srgbClr val="000000"/>
                    </a:solidFill>
                  </a:tcPr>
                </a:tc>
              </a:tr>
              <a:tr h="653415">
                <a:tc>
                  <a:txBody>
                    <a:bodyPr/>
                    <a:lstStyle/>
                    <a:p>
                      <a:pPr marL="101600">
                        <a:lnSpc>
                          <a:spcPts val="2030"/>
                        </a:lnSpc>
                      </a:pPr>
                      <a:r>
                        <a:rPr sz="1700" b="1" spc="-50" dirty="0">
                          <a:latin typeface="Trebuchet MS"/>
                          <a:cs typeface="Trebuchet MS"/>
                        </a:rPr>
                        <a:t>Fakülte</a:t>
                      </a:r>
                      <a:endParaRPr sz="1700" dirty="0">
                        <a:latin typeface="Trebuchet MS"/>
                        <a:cs typeface="Trebuchet MS"/>
                      </a:endParaRPr>
                    </a:p>
                  </a:txBody>
                  <a:tcPr marL="0" marR="0" marT="0" marB="0">
                    <a:lnL w="19050">
                      <a:solidFill>
                        <a:srgbClr val="000000"/>
                      </a:solidFill>
                      <a:prstDash val="solid"/>
                    </a:lnL>
                    <a:lnB w="19050">
                      <a:solidFill>
                        <a:srgbClr val="000000"/>
                      </a:solidFill>
                      <a:prstDash val="solid"/>
                    </a:lnB>
                  </a:tcPr>
                </a:tc>
                <a:tc>
                  <a:txBody>
                    <a:bodyPr/>
                    <a:lstStyle/>
                    <a:p>
                      <a:pPr marL="139700">
                        <a:lnSpc>
                          <a:spcPts val="2030"/>
                        </a:lnSpc>
                      </a:pPr>
                      <a:r>
                        <a:rPr sz="1700" spc="-5" dirty="0">
                          <a:latin typeface="Arial"/>
                          <a:cs typeface="Arial"/>
                        </a:rPr>
                        <a:t>Dekan</a:t>
                      </a:r>
                      <a:endParaRPr sz="1700" dirty="0">
                        <a:latin typeface="Arial"/>
                        <a:cs typeface="Arial"/>
                      </a:endParaRPr>
                    </a:p>
                  </a:txBody>
                  <a:tcPr marL="0" marR="0" marT="0" marB="0">
                    <a:lnB w="19050">
                      <a:solidFill>
                        <a:srgbClr val="000000"/>
                      </a:solidFill>
                      <a:prstDash val="solid"/>
                    </a:lnB>
                  </a:tcPr>
                </a:tc>
                <a:tc>
                  <a:txBody>
                    <a:bodyPr/>
                    <a:lstStyle/>
                    <a:p>
                      <a:pPr marL="450850">
                        <a:lnSpc>
                          <a:spcPts val="2030"/>
                        </a:lnSpc>
                      </a:pPr>
                      <a:r>
                        <a:rPr sz="1700" spc="-5" dirty="0">
                          <a:latin typeface="Arial"/>
                          <a:cs typeface="Arial"/>
                        </a:rPr>
                        <a:t>Dekan</a:t>
                      </a:r>
                      <a:r>
                        <a:rPr sz="1700" spc="-265" dirty="0">
                          <a:latin typeface="Arial"/>
                          <a:cs typeface="Arial"/>
                        </a:rPr>
                        <a:t> </a:t>
                      </a:r>
                      <a:r>
                        <a:rPr sz="1700" spc="-5" dirty="0">
                          <a:latin typeface="Arial"/>
                          <a:cs typeface="Arial"/>
                        </a:rPr>
                        <a:t>yard.</a:t>
                      </a:r>
                      <a:r>
                        <a:rPr sz="1700" spc="-250" dirty="0">
                          <a:latin typeface="Arial"/>
                          <a:cs typeface="Arial"/>
                        </a:rPr>
                        <a:t> </a:t>
                      </a:r>
                      <a:r>
                        <a:rPr sz="1700" spc="-5" dirty="0">
                          <a:latin typeface="Arial"/>
                          <a:cs typeface="Arial"/>
                        </a:rPr>
                        <a:t>veya</a:t>
                      </a:r>
                      <a:r>
                        <a:rPr sz="1700" spc="-254" dirty="0">
                          <a:latin typeface="Arial"/>
                          <a:cs typeface="Arial"/>
                        </a:rPr>
                        <a:t> </a:t>
                      </a:r>
                      <a:r>
                        <a:rPr sz="1700" spc="-5" dirty="0">
                          <a:latin typeface="Arial"/>
                          <a:cs typeface="Arial"/>
                        </a:rPr>
                        <a:t>Bölüm</a:t>
                      </a:r>
                      <a:endParaRPr sz="1700" dirty="0">
                        <a:latin typeface="Arial"/>
                        <a:cs typeface="Arial"/>
                      </a:endParaRPr>
                    </a:p>
                    <a:p>
                      <a:pPr marL="450850">
                        <a:lnSpc>
                          <a:spcPct val="100000"/>
                        </a:lnSpc>
                        <a:spcBef>
                          <a:spcPts val="70"/>
                        </a:spcBef>
                      </a:pPr>
                      <a:r>
                        <a:rPr sz="1700" spc="-55" dirty="0">
                          <a:latin typeface="Arial"/>
                          <a:cs typeface="Arial"/>
                        </a:rPr>
                        <a:t>Başkanı</a:t>
                      </a:r>
                      <a:endParaRPr sz="1700" dirty="0">
                        <a:latin typeface="Arial"/>
                        <a:cs typeface="Arial"/>
                      </a:endParaRPr>
                    </a:p>
                  </a:txBody>
                  <a:tcPr marL="0" marR="0" marT="0" marB="0">
                    <a:lnR w="9525">
                      <a:solidFill>
                        <a:srgbClr val="000000"/>
                      </a:solidFill>
                      <a:prstDash val="solid"/>
                    </a:lnR>
                    <a:lnB w="19050">
                      <a:solidFill>
                        <a:srgbClr val="000000"/>
                      </a:solidFill>
                      <a:prstDash val="solid"/>
                    </a:lnB>
                  </a:tcPr>
                </a:tc>
              </a:tr>
              <a:tr h="298450">
                <a:tc>
                  <a:txBody>
                    <a:bodyPr/>
                    <a:lstStyle/>
                    <a:p>
                      <a:pPr marL="101600">
                        <a:lnSpc>
                          <a:spcPct val="100000"/>
                        </a:lnSpc>
                        <a:spcBef>
                          <a:spcPts val="15"/>
                        </a:spcBef>
                      </a:pPr>
                      <a:r>
                        <a:rPr sz="1700" b="1" dirty="0">
                          <a:latin typeface="Trebuchet MS"/>
                          <a:cs typeface="Trebuchet MS"/>
                        </a:rPr>
                        <a:t>Enstitü</a:t>
                      </a:r>
                      <a:endParaRPr sz="1700">
                        <a:latin typeface="Trebuchet MS"/>
                        <a:cs typeface="Trebuchet MS"/>
                      </a:endParaRPr>
                    </a:p>
                  </a:txBody>
                  <a:tcPr marL="0" marR="0" marT="1905" marB="0">
                    <a:lnL w="19050">
                      <a:solidFill>
                        <a:srgbClr val="000000"/>
                      </a:solidFill>
                      <a:prstDash val="solid"/>
                    </a:lnL>
                    <a:lnT w="19050">
                      <a:solidFill>
                        <a:srgbClr val="000000"/>
                      </a:solidFill>
                      <a:prstDash val="solid"/>
                    </a:lnT>
                    <a:lnB w="19050">
                      <a:solidFill>
                        <a:srgbClr val="000000"/>
                      </a:solidFill>
                      <a:prstDash val="solid"/>
                    </a:lnB>
                  </a:tcPr>
                </a:tc>
                <a:tc>
                  <a:txBody>
                    <a:bodyPr/>
                    <a:lstStyle/>
                    <a:p>
                      <a:pPr marL="139700">
                        <a:lnSpc>
                          <a:spcPct val="100000"/>
                        </a:lnSpc>
                        <a:spcBef>
                          <a:spcPts val="5"/>
                        </a:spcBef>
                      </a:pPr>
                      <a:r>
                        <a:rPr sz="1700" spc="-5" dirty="0">
                          <a:latin typeface="Arial"/>
                          <a:cs typeface="Arial"/>
                        </a:rPr>
                        <a:t>Enstitü </a:t>
                      </a:r>
                      <a:r>
                        <a:rPr sz="1700" dirty="0">
                          <a:latin typeface="Arial"/>
                          <a:cs typeface="Arial"/>
                        </a:rPr>
                        <a:t>müdürü</a:t>
                      </a:r>
                    </a:p>
                  </a:txBody>
                  <a:tcPr marL="0" marR="0" marT="635" marB="0">
                    <a:lnT w="19050">
                      <a:solidFill>
                        <a:srgbClr val="000000"/>
                      </a:solidFill>
                      <a:prstDash val="solid"/>
                    </a:lnT>
                    <a:lnB w="19050">
                      <a:solidFill>
                        <a:srgbClr val="000000"/>
                      </a:solidFill>
                      <a:prstDash val="solid"/>
                    </a:lnB>
                  </a:tcPr>
                </a:tc>
                <a:tc>
                  <a:txBody>
                    <a:bodyPr/>
                    <a:lstStyle/>
                    <a:p>
                      <a:pPr marL="450850">
                        <a:lnSpc>
                          <a:spcPct val="100000"/>
                        </a:lnSpc>
                        <a:spcBef>
                          <a:spcPts val="5"/>
                        </a:spcBef>
                      </a:pPr>
                      <a:r>
                        <a:rPr sz="1700" spc="-5" dirty="0">
                          <a:latin typeface="Arial"/>
                          <a:cs typeface="Arial"/>
                        </a:rPr>
                        <a:t>Enstitü </a:t>
                      </a:r>
                      <a:r>
                        <a:rPr sz="1700" dirty="0">
                          <a:latin typeface="Arial"/>
                          <a:cs typeface="Arial"/>
                        </a:rPr>
                        <a:t>Müdür</a:t>
                      </a:r>
                      <a:r>
                        <a:rPr sz="1700" spc="-305" dirty="0">
                          <a:latin typeface="Arial"/>
                          <a:cs typeface="Arial"/>
                        </a:rPr>
                        <a:t> </a:t>
                      </a:r>
                      <a:r>
                        <a:rPr sz="1700" spc="-5" dirty="0">
                          <a:latin typeface="Arial"/>
                          <a:cs typeface="Arial"/>
                        </a:rPr>
                        <a:t>yard.</a:t>
                      </a:r>
                      <a:endParaRPr sz="1700" dirty="0">
                        <a:latin typeface="Arial"/>
                        <a:cs typeface="Arial"/>
                      </a:endParaRPr>
                    </a:p>
                  </a:txBody>
                  <a:tcPr marL="0" marR="0" marT="635" marB="0">
                    <a:lnR w="9525">
                      <a:solidFill>
                        <a:srgbClr val="000000"/>
                      </a:solidFill>
                      <a:prstDash val="solid"/>
                    </a:lnR>
                    <a:lnT w="19050">
                      <a:solidFill>
                        <a:srgbClr val="000000"/>
                      </a:solidFill>
                      <a:prstDash val="solid"/>
                    </a:lnT>
                    <a:lnB w="19050">
                      <a:solidFill>
                        <a:srgbClr val="000000"/>
                      </a:solidFill>
                      <a:prstDash val="solid"/>
                    </a:lnB>
                  </a:tcPr>
                </a:tc>
              </a:tr>
              <a:tr h="630555">
                <a:tc>
                  <a:txBody>
                    <a:bodyPr/>
                    <a:lstStyle/>
                    <a:p>
                      <a:pPr marL="101600">
                        <a:lnSpc>
                          <a:spcPct val="100000"/>
                        </a:lnSpc>
                        <a:spcBef>
                          <a:spcPts val="15"/>
                        </a:spcBef>
                      </a:pPr>
                      <a:r>
                        <a:rPr sz="1700" b="1" spc="-5" dirty="0">
                          <a:latin typeface="Trebuchet MS"/>
                          <a:cs typeface="Trebuchet MS"/>
                        </a:rPr>
                        <a:t>Yüksekokullar</a:t>
                      </a:r>
                      <a:endParaRPr sz="1700">
                        <a:latin typeface="Trebuchet MS"/>
                        <a:cs typeface="Trebuchet MS"/>
                      </a:endParaRPr>
                    </a:p>
                  </a:txBody>
                  <a:tcPr marL="0" marR="0" marT="1905" marB="0">
                    <a:lnL w="19050">
                      <a:solidFill>
                        <a:srgbClr val="000000"/>
                      </a:solidFill>
                      <a:prstDash val="solid"/>
                    </a:lnL>
                    <a:lnT w="19050">
                      <a:solidFill>
                        <a:srgbClr val="000000"/>
                      </a:solidFill>
                      <a:prstDash val="solid"/>
                    </a:lnT>
                    <a:lnB w="19050">
                      <a:solidFill>
                        <a:srgbClr val="000000"/>
                      </a:solidFill>
                      <a:prstDash val="solid"/>
                    </a:lnB>
                  </a:tcPr>
                </a:tc>
                <a:tc>
                  <a:txBody>
                    <a:bodyPr/>
                    <a:lstStyle/>
                    <a:p>
                      <a:pPr marL="139700">
                        <a:lnSpc>
                          <a:spcPct val="100000"/>
                        </a:lnSpc>
                      </a:pPr>
                      <a:r>
                        <a:rPr sz="1700" dirty="0">
                          <a:latin typeface="Arial"/>
                          <a:cs typeface="Arial"/>
                        </a:rPr>
                        <a:t>Müdür</a:t>
                      </a:r>
                    </a:p>
                  </a:txBody>
                  <a:tcPr marL="0" marR="0" marT="0" marB="0">
                    <a:lnT w="19050">
                      <a:solidFill>
                        <a:srgbClr val="000000"/>
                      </a:solidFill>
                      <a:prstDash val="solid"/>
                    </a:lnT>
                    <a:lnB w="19050">
                      <a:solidFill>
                        <a:srgbClr val="000000"/>
                      </a:solidFill>
                      <a:prstDash val="solid"/>
                    </a:lnB>
                  </a:tcPr>
                </a:tc>
                <a:tc>
                  <a:txBody>
                    <a:bodyPr/>
                    <a:lstStyle/>
                    <a:p>
                      <a:pPr marL="450850" marR="842010">
                        <a:lnSpc>
                          <a:spcPts val="2170"/>
                        </a:lnSpc>
                        <a:spcBef>
                          <a:spcPts val="15"/>
                        </a:spcBef>
                      </a:pPr>
                      <a:r>
                        <a:rPr sz="1700" dirty="0">
                          <a:latin typeface="Arial"/>
                          <a:cs typeface="Arial"/>
                        </a:rPr>
                        <a:t>Müdür </a:t>
                      </a:r>
                      <a:r>
                        <a:rPr sz="1700" spc="-5" dirty="0">
                          <a:latin typeface="Arial"/>
                          <a:cs typeface="Arial"/>
                        </a:rPr>
                        <a:t>yard.</a:t>
                      </a:r>
                      <a:r>
                        <a:rPr sz="1700" spc="-335" dirty="0">
                          <a:latin typeface="Arial"/>
                          <a:cs typeface="Arial"/>
                        </a:rPr>
                        <a:t> </a:t>
                      </a:r>
                      <a:r>
                        <a:rPr sz="1700" spc="-5" dirty="0">
                          <a:latin typeface="Arial"/>
                          <a:cs typeface="Arial"/>
                        </a:rPr>
                        <a:t>veya  Koordinatör</a:t>
                      </a:r>
                      <a:endParaRPr sz="1700" dirty="0">
                        <a:latin typeface="Arial"/>
                        <a:cs typeface="Arial"/>
                      </a:endParaRPr>
                    </a:p>
                  </a:txBody>
                  <a:tcPr marL="0" marR="0" marT="1905" marB="0">
                    <a:lnR w="9525">
                      <a:solidFill>
                        <a:srgbClr val="000000"/>
                      </a:solidFill>
                      <a:prstDash val="solid"/>
                    </a:lnR>
                    <a:lnT w="19050">
                      <a:solidFill>
                        <a:srgbClr val="000000"/>
                      </a:solidFill>
                      <a:prstDash val="solid"/>
                    </a:lnT>
                    <a:lnB w="19050">
                      <a:solidFill>
                        <a:srgbClr val="000000"/>
                      </a:solidFill>
                      <a:prstDash val="solid"/>
                    </a:lnB>
                  </a:tcPr>
                </a:tc>
              </a:tr>
              <a:tr h="672465">
                <a:tc>
                  <a:txBody>
                    <a:bodyPr/>
                    <a:lstStyle/>
                    <a:p>
                      <a:pPr marL="101600">
                        <a:lnSpc>
                          <a:spcPts val="2090"/>
                        </a:lnSpc>
                      </a:pPr>
                      <a:r>
                        <a:rPr sz="1700" b="1" spc="-45" dirty="0">
                          <a:latin typeface="Trebuchet MS"/>
                          <a:cs typeface="Trebuchet MS"/>
                        </a:rPr>
                        <a:t>Strateji</a:t>
                      </a:r>
                      <a:r>
                        <a:rPr sz="1700" b="1" spc="-310" dirty="0">
                          <a:latin typeface="Trebuchet MS"/>
                          <a:cs typeface="Trebuchet MS"/>
                        </a:rPr>
                        <a:t> </a:t>
                      </a:r>
                      <a:r>
                        <a:rPr sz="1700" b="1" spc="-50" dirty="0">
                          <a:latin typeface="Trebuchet MS"/>
                          <a:cs typeface="Trebuchet MS"/>
                        </a:rPr>
                        <a:t>Geliştirme</a:t>
                      </a:r>
                      <a:r>
                        <a:rPr sz="1700" b="1" spc="-315" dirty="0">
                          <a:latin typeface="Trebuchet MS"/>
                          <a:cs typeface="Trebuchet MS"/>
                        </a:rPr>
                        <a:t> </a:t>
                      </a:r>
                      <a:r>
                        <a:rPr sz="1700" b="1" spc="-50" dirty="0">
                          <a:latin typeface="Trebuchet MS"/>
                          <a:cs typeface="Trebuchet MS"/>
                        </a:rPr>
                        <a:t>Daire</a:t>
                      </a:r>
                      <a:endParaRPr sz="1700">
                        <a:latin typeface="Trebuchet MS"/>
                        <a:cs typeface="Trebuchet MS"/>
                      </a:endParaRPr>
                    </a:p>
                    <a:p>
                      <a:pPr marL="101600">
                        <a:lnSpc>
                          <a:spcPct val="100000"/>
                        </a:lnSpc>
                        <a:spcBef>
                          <a:spcPts val="85"/>
                        </a:spcBef>
                      </a:pPr>
                      <a:r>
                        <a:rPr sz="1700" b="1" spc="-5" dirty="0">
                          <a:latin typeface="Trebuchet MS"/>
                          <a:cs typeface="Trebuchet MS"/>
                        </a:rPr>
                        <a:t>Başkanlığı</a:t>
                      </a:r>
                      <a:endParaRPr sz="1700">
                        <a:latin typeface="Trebuchet MS"/>
                        <a:cs typeface="Trebuchet MS"/>
                      </a:endParaRPr>
                    </a:p>
                  </a:txBody>
                  <a:tcPr marL="0" marR="0" marT="0" marB="0">
                    <a:lnL w="19050">
                      <a:solidFill>
                        <a:srgbClr val="000000"/>
                      </a:solidFill>
                      <a:prstDash val="solid"/>
                    </a:lnL>
                    <a:lnT w="19050">
                      <a:solidFill>
                        <a:srgbClr val="000000"/>
                      </a:solidFill>
                      <a:prstDash val="solid"/>
                    </a:lnT>
                    <a:lnB w="19050">
                      <a:solidFill>
                        <a:srgbClr val="000000"/>
                      </a:solidFill>
                      <a:prstDash val="solid"/>
                    </a:lnB>
                  </a:tcPr>
                </a:tc>
                <a:tc>
                  <a:txBody>
                    <a:bodyPr/>
                    <a:lstStyle/>
                    <a:p>
                      <a:pPr marL="139700">
                        <a:lnSpc>
                          <a:spcPts val="2090"/>
                        </a:lnSpc>
                      </a:pPr>
                      <a:r>
                        <a:rPr sz="1700" spc="-60" dirty="0">
                          <a:latin typeface="Arial"/>
                          <a:cs typeface="Arial"/>
                        </a:rPr>
                        <a:t>Başkan</a:t>
                      </a:r>
                      <a:endParaRPr sz="1700">
                        <a:latin typeface="Arial"/>
                        <a:cs typeface="Arial"/>
                      </a:endParaRPr>
                    </a:p>
                  </a:txBody>
                  <a:tcPr marL="0" marR="0" marT="0" marB="0">
                    <a:lnT w="19050">
                      <a:solidFill>
                        <a:srgbClr val="000000"/>
                      </a:solidFill>
                      <a:prstDash val="solid"/>
                    </a:lnT>
                    <a:lnB w="19050">
                      <a:solidFill>
                        <a:srgbClr val="000000"/>
                      </a:solidFill>
                      <a:prstDash val="solid"/>
                    </a:lnB>
                  </a:tcPr>
                </a:tc>
                <a:tc>
                  <a:txBody>
                    <a:bodyPr/>
                    <a:lstStyle/>
                    <a:p>
                      <a:pPr marL="450850">
                        <a:lnSpc>
                          <a:spcPts val="2090"/>
                        </a:lnSpc>
                      </a:pPr>
                      <a:r>
                        <a:rPr sz="1700" spc="-5" dirty="0">
                          <a:latin typeface="Arial"/>
                          <a:cs typeface="Arial"/>
                        </a:rPr>
                        <a:t>Şube Müdürü</a:t>
                      </a:r>
                      <a:endParaRPr sz="1700" dirty="0">
                        <a:latin typeface="Arial"/>
                        <a:cs typeface="Arial"/>
                      </a:endParaRPr>
                    </a:p>
                  </a:txBody>
                  <a:tcPr marL="0" marR="0" marT="0" marB="0">
                    <a:lnR w="9525">
                      <a:solidFill>
                        <a:srgbClr val="000000"/>
                      </a:solidFill>
                      <a:prstDash val="solid"/>
                    </a:lnR>
                    <a:lnT w="19050">
                      <a:solidFill>
                        <a:srgbClr val="000000"/>
                      </a:solidFill>
                      <a:prstDash val="solid"/>
                    </a:lnT>
                    <a:lnB w="19050">
                      <a:solidFill>
                        <a:srgbClr val="000000"/>
                      </a:solidFill>
                      <a:prstDash val="solid"/>
                    </a:lnB>
                  </a:tcPr>
                </a:tc>
              </a:tr>
              <a:tr h="799465">
                <a:tc>
                  <a:txBody>
                    <a:bodyPr/>
                    <a:lstStyle/>
                    <a:p>
                      <a:pPr marL="101600">
                        <a:lnSpc>
                          <a:spcPct val="100000"/>
                        </a:lnSpc>
                        <a:spcBef>
                          <a:spcPts val="10"/>
                        </a:spcBef>
                      </a:pPr>
                      <a:r>
                        <a:rPr sz="1700" b="1" spc="-5" dirty="0">
                          <a:latin typeface="Trebuchet MS"/>
                          <a:cs typeface="Trebuchet MS"/>
                        </a:rPr>
                        <a:t>İdari</a:t>
                      </a:r>
                      <a:r>
                        <a:rPr sz="1700" b="1" spc="-360" dirty="0">
                          <a:latin typeface="Trebuchet MS"/>
                          <a:cs typeface="Trebuchet MS"/>
                        </a:rPr>
                        <a:t> </a:t>
                      </a:r>
                      <a:r>
                        <a:rPr sz="1700" b="1" dirty="0">
                          <a:latin typeface="Trebuchet MS"/>
                          <a:cs typeface="Trebuchet MS"/>
                        </a:rPr>
                        <a:t>ve</a:t>
                      </a:r>
                      <a:r>
                        <a:rPr sz="1700" b="1" spc="-365" dirty="0">
                          <a:latin typeface="Trebuchet MS"/>
                          <a:cs typeface="Trebuchet MS"/>
                        </a:rPr>
                        <a:t> </a:t>
                      </a:r>
                      <a:r>
                        <a:rPr sz="1700" b="1" spc="-5" dirty="0">
                          <a:latin typeface="Trebuchet MS"/>
                          <a:cs typeface="Trebuchet MS"/>
                        </a:rPr>
                        <a:t>Mali</a:t>
                      </a:r>
                      <a:r>
                        <a:rPr sz="1700" b="1" spc="-360" dirty="0">
                          <a:latin typeface="Trebuchet MS"/>
                          <a:cs typeface="Trebuchet MS"/>
                        </a:rPr>
                        <a:t> </a:t>
                      </a:r>
                      <a:r>
                        <a:rPr sz="1700" b="1" spc="-5" dirty="0">
                          <a:latin typeface="Trebuchet MS"/>
                          <a:cs typeface="Trebuchet MS"/>
                        </a:rPr>
                        <a:t>İşler</a:t>
                      </a:r>
                      <a:r>
                        <a:rPr sz="1700" b="1" spc="-360" dirty="0">
                          <a:latin typeface="Trebuchet MS"/>
                          <a:cs typeface="Trebuchet MS"/>
                        </a:rPr>
                        <a:t> </a:t>
                      </a:r>
                      <a:r>
                        <a:rPr sz="1700" b="1" spc="-5" dirty="0">
                          <a:latin typeface="Trebuchet MS"/>
                          <a:cs typeface="Trebuchet MS"/>
                        </a:rPr>
                        <a:t>Dairesi</a:t>
                      </a:r>
                      <a:endParaRPr sz="1700">
                        <a:latin typeface="Trebuchet MS"/>
                        <a:cs typeface="Trebuchet MS"/>
                      </a:endParaRPr>
                    </a:p>
                    <a:p>
                      <a:pPr marL="101600">
                        <a:lnSpc>
                          <a:spcPct val="100000"/>
                        </a:lnSpc>
                        <a:spcBef>
                          <a:spcPts val="65"/>
                        </a:spcBef>
                      </a:pPr>
                      <a:r>
                        <a:rPr sz="1700" b="1" spc="-5" dirty="0">
                          <a:latin typeface="Trebuchet MS"/>
                          <a:cs typeface="Trebuchet MS"/>
                        </a:rPr>
                        <a:t>Başkanlığı</a:t>
                      </a:r>
                      <a:endParaRPr sz="1700">
                        <a:latin typeface="Trebuchet MS"/>
                        <a:cs typeface="Trebuchet MS"/>
                      </a:endParaRPr>
                    </a:p>
                  </a:txBody>
                  <a:tcPr marL="0" marR="0" marT="1270" marB="0">
                    <a:lnL w="19050">
                      <a:solidFill>
                        <a:srgbClr val="000000"/>
                      </a:solidFill>
                      <a:prstDash val="solid"/>
                    </a:lnL>
                    <a:lnT w="19050">
                      <a:solidFill>
                        <a:srgbClr val="000000"/>
                      </a:solidFill>
                      <a:prstDash val="solid"/>
                    </a:lnT>
                    <a:lnB w="19050">
                      <a:solidFill>
                        <a:srgbClr val="000000"/>
                      </a:solidFill>
                      <a:prstDash val="solid"/>
                    </a:lnB>
                  </a:tcPr>
                </a:tc>
                <a:tc>
                  <a:txBody>
                    <a:bodyPr/>
                    <a:lstStyle/>
                    <a:p>
                      <a:pPr marL="139700">
                        <a:lnSpc>
                          <a:spcPct val="100000"/>
                        </a:lnSpc>
                      </a:pPr>
                      <a:r>
                        <a:rPr sz="1700" spc="-60" dirty="0">
                          <a:latin typeface="Arial"/>
                          <a:cs typeface="Arial"/>
                        </a:rPr>
                        <a:t>Başkan</a:t>
                      </a:r>
                      <a:endParaRPr sz="1700">
                        <a:latin typeface="Arial"/>
                        <a:cs typeface="Arial"/>
                      </a:endParaRPr>
                    </a:p>
                  </a:txBody>
                  <a:tcPr marL="0" marR="0" marT="0" marB="0">
                    <a:lnT w="19050">
                      <a:solidFill>
                        <a:srgbClr val="000000"/>
                      </a:solidFill>
                      <a:prstDash val="solid"/>
                    </a:lnT>
                    <a:lnB w="19050">
                      <a:solidFill>
                        <a:srgbClr val="000000"/>
                      </a:solidFill>
                      <a:prstDash val="solid"/>
                    </a:lnB>
                  </a:tcPr>
                </a:tc>
                <a:tc>
                  <a:txBody>
                    <a:bodyPr/>
                    <a:lstStyle/>
                    <a:p>
                      <a:pPr marL="450850" marR="222885">
                        <a:lnSpc>
                          <a:spcPts val="2160"/>
                        </a:lnSpc>
                        <a:spcBef>
                          <a:spcPts val="25"/>
                        </a:spcBef>
                      </a:pPr>
                      <a:r>
                        <a:rPr sz="1700" spc="-5" dirty="0">
                          <a:latin typeface="Arial"/>
                          <a:cs typeface="Arial"/>
                        </a:rPr>
                        <a:t>Başkan</a:t>
                      </a:r>
                      <a:r>
                        <a:rPr sz="1700" spc="-295" dirty="0">
                          <a:latin typeface="Arial"/>
                          <a:cs typeface="Arial"/>
                        </a:rPr>
                        <a:t> </a:t>
                      </a:r>
                      <a:r>
                        <a:rPr sz="1700" spc="-5" dirty="0">
                          <a:latin typeface="Arial"/>
                          <a:cs typeface="Arial"/>
                        </a:rPr>
                        <a:t>yard.</a:t>
                      </a:r>
                      <a:r>
                        <a:rPr sz="1700" spc="-285" dirty="0">
                          <a:latin typeface="Arial"/>
                          <a:cs typeface="Arial"/>
                        </a:rPr>
                        <a:t> </a:t>
                      </a:r>
                      <a:r>
                        <a:rPr sz="1700" spc="-5" dirty="0">
                          <a:latin typeface="Arial"/>
                          <a:cs typeface="Arial"/>
                        </a:rPr>
                        <a:t>veya</a:t>
                      </a:r>
                      <a:r>
                        <a:rPr sz="1700" spc="-290" dirty="0">
                          <a:latin typeface="Arial"/>
                          <a:cs typeface="Arial"/>
                        </a:rPr>
                        <a:t> </a:t>
                      </a:r>
                      <a:r>
                        <a:rPr sz="1700" spc="-5" dirty="0">
                          <a:latin typeface="Arial"/>
                          <a:cs typeface="Arial"/>
                        </a:rPr>
                        <a:t>Şube  </a:t>
                      </a:r>
                      <a:r>
                        <a:rPr sz="1700" dirty="0">
                          <a:latin typeface="Arial"/>
                          <a:cs typeface="Arial"/>
                        </a:rPr>
                        <a:t>Müdürü</a:t>
                      </a:r>
                    </a:p>
                  </a:txBody>
                  <a:tcPr marL="0" marR="0" marT="3175" marB="0">
                    <a:lnR w="9525">
                      <a:solidFill>
                        <a:srgbClr val="000000"/>
                      </a:solidFill>
                      <a:prstDash val="solid"/>
                    </a:lnR>
                    <a:lnT w="19050">
                      <a:solidFill>
                        <a:srgbClr val="000000"/>
                      </a:solidFill>
                      <a:prstDash val="solid"/>
                    </a:lnT>
                    <a:lnB w="19050">
                      <a:solidFill>
                        <a:srgbClr val="000000"/>
                      </a:solidFill>
                      <a:prstDash val="solid"/>
                    </a:lnB>
                  </a:tcPr>
                </a:tc>
              </a:tr>
            </a:tbl>
          </a:graphicData>
        </a:graphic>
      </p:graphicFrame>
      <p:sp>
        <p:nvSpPr>
          <p:cNvPr id="4" name="object 4"/>
          <p:cNvSpPr/>
          <p:nvPr/>
        </p:nvSpPr>
        <p:spPr>
          <a:xfrm>
            <a:off x="2345689" y="916307"/>
            <a:ext cx="4175760" cy="435609"/>
          </a:xfrm>
          <a:custGeom>
            <a:avLst/>
            <a:gdLst/>
            <a:ahLst/>
            <a:cxnLst/>
            <a:rect l="l" t="t" r="r" b="b"/>
            <a:pathLst>
              <a:path w="4175759" h="435609">
                <a:moveTo>
                  <a:pt x="4102735" y="0"/>
                </a:moveTo>
                <a:lnTo>
                  <a:pt x="72390" y="0"/>
                </a:lnTo>
                <a:lnTo>
                  <a:pt x="44450" y="5715"/>
                </a:lnTo>
                <a:lnTo>
                  <a:pt x="20955" y="20955"/>
                </a:lnTo>
                <a:lnTo>
                  <a:pt x="5715" y="44450"/>
                </a:lnTo>
                <a:lnTo>
                  <a:pt x="0" y="72390"/>
                </a:lnTo>
                <a:lnTo>
                  <a:pt x="0" y="363220"/>
                </a:lnTo>
                <a:lnTo>
                  <a:pt x="5715" y="391160"/>
                </a:lnTo>
                <a:lnTo>
                  <a:pt x="20955" y="414655"/>
                </a:lnTo>
                <a:lnTo>
                  <a:pt x="44450" y="429895"/>
                </a:lnTo>
                <a:lnTo>
                  <a:pt x="72390" y="435610"/>
                </a:lnTo>
                <a:lnTo>
                  <a:pt x="4102735" y="435610"/>
                </a:lnTo>
                <a:lnTo>
                  <a:pt x="4131310" y="429895"/>
                </a:lnTo>
                <a:lnTo>
                  <a:pt x="4154170" y="414655"/>
                </a:lnTo>
                <a:lnTo>
                  <a:pt x="4170044" y="391160"/>
                </a:lnTo>
                <a:lnTo>
                  <a:pt x="4175760" y="363220"/>
                </a:lnTo>
                <a:lnTo>
                  <a:pt x="4175760" y="72390"/>
                </a:lnTo>
                <a:lnTo>
                  <a:pt x="4170044" y="44450"/>
                </a:lnTo>
                <a:lnTo>
                  <a:pt x="4154170" y="20955"/>
                </a:lnTo>
                <a:lnTo>
                  <a:pt x="4131310" y="5715"/>
                </a:lnTo>
                <a:lnTo>
                  <a:pt x="4102735" y="0"/>
                </a:lnTo>
                <a:close/>
              </a:path>
            </a:pathLst>
          </a:custGeom>
          <a:solidFill>
            <a:srgbClr val="000000"/>
          </a:solidFill>
        </p:spPr>
        <p:txBody>
          <a:bodyPr wrap="square" lIns="0" tIns="0" rIns="0" bIns="0" rtlCol="0"/>
          <a:lstStyle/>
          <a:p>
            <a:endParaRPr/>
          </a:p>
        </p:txBody>
      </p:sp>
      <p:sp>
        <p:nvSpPr>
          <p:cNvPr id="5" name="object 5"/>
          <p:cNvSpPr/>
          <p:nvPr/>
        </p:nvSpPr>
        <p:spPr>
          <a:xfrm>
            <a:off x="2345689" y="916307"/>
            <a:ext cx="4175760" cy="435609"/>
          </a:xfrm>
          <a:custGeom>
            <a:avLst/>
            <a:gdLst/>
            <a:ahLst/>
            <a:cxnLst/>
            <a:rect l="l" t="t" r="r" b="b"/>
            <a:pathLst>
              <a:path w="4175759" h="435609">
                <a:moveTo>
                  <a:pt x="0" y="72390"/>
                </a:moveTo>
                <a:lnTo>
                  <a:pt x="5715" y="44450"/>
                </a:lnTo>
                <a:lnTo>
                  <a:pt x="20955" y="20955"/>
                </a:lnTo>
                <a:lnTo>
                  <a:pt x="44450" y="5715"/>
                </a:lnTo>
                <a:lnTo>
                  <a:pt x="72390" y="0"/>
                </a:lnTo>
                <a:lnTo>
                  <a:pt x="4102735" y="0"/>
                </a:lnTo>
                <a:lnTo>
                  <a:pt x="4131310" y="5715"/>
                </a:lnTo>
                <a:lnTo>
                  <a:pt x="4154170" y="20955"/>
                </a:lnTo>
                <a:lnTo>
                  <a:pt x="4170044" y="44450"/>
                </a:lnTo>
                <a:lnTo>
                  <a:pt x="4175760" y="72390"/>
                </a:lnTo>
                <a:lnTo>
                  <a:pt x="4175760" y="363220"/>
                </a:lnTo>
                <a:lnTo>
                  <a:pt x="4170044" y="391160"/>
                </a:lnTo>
                <a:lnTo>
                  <a:pt x="4154170" y="414655"/>
                </a:lnTo>
                <a:lnTo>
                  <a:pt x="4131310" y="429895"/>
                </a:lnTo>
                <a:lnTo>
                  <a:pt x="4102735" y="435610"/>
                </a:lnTo>
                <a:lnTo>
                  <a:pt x="72390" y="435610"/>
                </a:lnTo>
                <a:lnTo>
                  <a:pt x="44450" y="429895"/>
                </a:lnTo>
                <a:lnTo>
                  <a:pt x="20955" y="414655"/>
                </a:lnTo>
                <a:lnTo>
                  <a:pt x="5715" y="391160"/>
                </a:lnTo>
                <a:lnTo>
                  <a:pt x="0" y="363220"/>
                </a:lnTo>
                <a:lnTo>
                  <a:pt x="0" y="72390"/>
                </a:lnTo>
                <a:close/>
              </a:path>
            </a:pathLst>
          </a:custGeom>
          <a:ln w="25908">
            <a:solidFill>
              <a:srgbClr val="000000"/>
            </a:solidFill>
          </a:ln>
        </p:spPr>
        <p:txBody>
          <a:bodyPr wrap="square" lIns="0" tIns="0" rIns="0" bIns="0" rtlCol="0"/>
          <a:lstStyle/>
          <a:p>
            <a:endParaRPr/>
          </a:p>
        </p:txBody>
      </p:sp>
      <p:sp>
        <p:nvSpPr>
          <p:cNvPr id="6" name="object 6"/>
          <p:cNvSpPr txBox="1"/>
          <p:nvPr/>
        </p:nvSpPr>
        <p:spPr>
          <a:xfrm>
            <a:off x="2472054" y="969011"/>
            <a:ext cx="4023360" cy="289823"/>
          </a:xfrm>
          <a:prstGeom prst="rect">
            <a:avLst/>
          </a:prstGeom>
        </p:spPr>
        <p:txBody>
          <a:bodyPr vert="horz" wrap="square" lIns="0" tIns="12700" rIns="0" bIns="0" rtlCol="0">
            <a:spAutoFit/>
          </a:bodyPr>
          <a:lstStyle/>
          <a:p>
            <a:pPr marL="12700">
              <a:lnSpc>
                <a:spcPct val="100000"/>
              </a:lnSpc>
              <a:spcBef>
                <a:spcPts val="100"/>
              </a:spcBef>
            </a:pPr>
            <a:r>
              <a:rPr sz="1800" b="1" spc="-114" dirty="0">
                <a:solidFill>
                  <a:srgbClr val="FFFFFF"/>
                </a:solidFill>
                <a:latin typeface="Trebuchet MS"/>
                <a:cs typeface="Trebuchet MS"/>
              </a:rPr>
              <a:t>ÖZEL </a:t>
            </a:r>
            <a:r>
              <a:rPr sz="1800" b="1" spc="-110" dirty="0">
                <a:solidFill>
                  <a:srgbClr val="FFFFFF"/>
                </a:solidFill>
                <a:latin typeface="Trebuchet MS"/>
                <a:cs typeface="Trebuchet MS"/>
              </a:rPr>
              <a:t>BÜTÇELİ İDARELER </a:t>
            </a:r>
            <a:r>
              <a:rPr sz="1800" b="1" spc="-75" dirty="0">
                <a:solidFill>
                  <a:srgbClr val="FFFFFF"/>
                </a:solidFill>
                <a:latin typeface="Trebuchet MS"/>
                <a:cs typeface="Trebuchet MS"/>
              </a:rPr>
              <a:t>-</a:t>
            </a:r>
            <a:r>
              <a:rPr sz="1800" b="1" spc="160" dirty="0">
                <a:solidFill>
                  <a:srgbClr val="FFFFFF"/>
                </a:solidFill>
                <a:latin typeface="Trebuchet MS"/>
                <a:cs typeface="Trebuchet MS"/>
              </a:rPr>
              <a:t> </a:t>
            </a:r>
            <a:r>
              <a:rPr sz="1800" b="1" spc="-105" dirty="0">
                <a:solidFill>
                  <a:srgbClr val="FFFFFF"/>
                </a:solidFill>
                <a:latin typeface="Trebuchet MS"/>
                <a:cs typeface="Trebuchet MS"/>
              </a:rPr>
              <a:t>ÜNİVERSİTELER</a:t>
            </a:r>
            <a:endParaRPr sz="1800">
              <a:latin typeface="Trebuchet MS"/>
              <a:cs typeface="Trebuchet MS"/>
            </a:endParaRPr>
          </a:p>
        </p:txBody>
      </p:sp>
      <p:pic>
        <p:nvPicPr>
          <p:cNvPr id="7" name="6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1 Başlık"/>
          <p:cNvSpPr>
            <a:spLocks noGrp="1"/>
          </p:cNvSpPr>
          <p:nvPr>
            <p:ph type="title"/>
          </p:nvPr>
        </p:nvSpPr>
        <p:spPr>
          <a:xfrm>
            <a:off x="304800" y="0"/>
            <a:ext cx="8980678" cy="307777"/>
          </a:xfrm>
        </p:spPr>
        <p:txBody>
          <a:bodyPr/>
          <a:lstStyle/>
          <a:p>
            <a:r>
              <a:rPr lang="tr-TR" dirty="0" smtClean="0"/>
              <a:t>                                               	</a:t>
            </a:r>
            <a:r>
              <a:rPr lang="tr-TR" sz="2000" dirty="0" smtClean="0">
                <a:latin typeface="+mj-lt"/>
              </a:rPr>
              <a:t>Yürürlük</a:t>
            </a:r>
            <a:endParaRPr lang="tr-TR" sz="2000" dirty="0">
              <a:latin typeface="+mj-lt"/>
            </a:endParaRPr>
          </a:p>
        </p:txBody>
      </p:sp>
      <p:sp>
        <p:nvSpPr>
          <p:cNvPr id="3" name="2 Metin Yer Tutucusu"/>
          <p:cNvSpPr>
            <a:spLocks noGrp="1"/>
          </p:cNvSpPr>
          <p:nvPr>
            <p:ph type="body" idx="1"/>
          </p:nvPr>
        </p:nvSpPr>
        <p:spPr>
          <a:xfrm>
            <a:off x="462787" y="1348868"/>
            <a:ext cx="8223884" cy="3016210"/>
          </a:xfrm>
        </p:spPr>
        <p:txBody>
          <a:bodyPr/>
          <a:lstStyle/>
          <a:p>
            <a:pPr algn="just"/>
            <a:r>
              <a:rPr lang="tr-TR" sz="2200" dirty="0" smtClean="0">
                <a:latin typeface="Calibri" pitchFamily="34" charset="0"/>
              </a:rPr>
              <a:t>01.06.1939 tarihli Ayniyat Talimatnamesi yürürlükten kalkmış ve 18 Ocak 2007 tarihli ve 26407 sayılı Resmi Gazete’de Taşınır Mal Yönetmeliği yayımlanarak yürürlüğe girmiştir.Kurumlarca 1 Temmuz 2007 tarihi itibariyle Fiili envanter yapılmış, 1 Ekimden itibaren taşınır kayıtları elektronik ortamda tutulmaya başlanmış, 2007 yılının sonuna kadar taşınırların otomasyon sistemine geçişi sağlanmıştır.</a:t>
            </a:r>
          </a:p>
          <a:p>
            <a:pPr algn="just"/>
            <a:r>
              <a:rPr lang="tr-TR" sz="2200" spc="-5" dirty="0" smtClean="0">
                <a:latin typeface="Calibri" pitchFamily="34" charset="0"/>
              </a:rPr>
              <a:t>5018 sayılı kanunla da taşınırlara ilişkin tüm kayıtların muhasebe sistemi içinde yer alması sağlanmıştır.</a:t>
            </a:r>
            <a:endParaRPr lang="tr-TR" sz="2200" dirty="0" smtClean="0">
              <a:latin typeface="Calibri" pitchFamily="34" charset="0"/>
            </a:endParaRPr>
          </a:p>
          <a:p>
            <a:endParaRPr lang="tr-TR" dirty="0"/>
          </a:p>
        </p:txBody>
      </p:sp>
      <p:pic>
        <p:nvPicPr>
          <p:cNvPr id="7" name="6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p:nvPr/>
        </p:nvSpPr>
        <p:spPr>
          <a:xfrm>
            <a:off x="639" y="845185"/>
            <a:ext cx="9143365" cy="0"/>
          </a:xfrm>
          <a:custGeom>
            <a:avLst/>
            <a:gdLst/>
            <a:ahLst/>
            <a:cxnLst/>
            <a:rect l="l" t="t" r="r" b="b"/>
            <a:pathLst>
              <a:path w="9143365">
                <a:moveTo>
                  <a:pt x="0" y="0"/>
                </a:moveTo>
                <a:lnTo>
                  <a:pt x="9143365" y="0"/>
                </a:lnTo>
              </a:path>
            </a:pathLst>
          </a:custGeom>
          <a:ln w="25908">
            <a:solidFill>
              <a:srgbClr val="8A3836"/>
            </a:solidFill>
          </a:ln>
        </p:spPr>
        <p:txBody>
          <a:bodyPr wrap="square" lIns="0" tIns="0" rIns="0" bIns="0" rtlCol="0"/>
          <a:lstStyle/>
          <a:p>
            <a:endParaRPr/>
          </a:p>
        </p:txBody>
      </p:sp>
      <p:sp>
        <p:nvSpPr>
          <p:cNvPr id="3" name="object 3"/>
          <p:cNvSpPr/>
          <p:nvPr/>
        </p:nvSpPr>
        <p:spPr>
          <a:xfrm>
            <a:off x="635" y="2"/>
            <a:ext cx="0" cy="845185"/>
          </a:xfrm>
          <a:custGeom>
            <a:avLst/>
            <a:gdLst/>
            <a:ahLst/>
            <a:cxnLst/>
            <a:rect l="l" t="t" r="r" b="b"/>
            <a:pathLst>
              <a:path h="845185">
                <a:moveTo>
                  <a:pt x="0" y="0"/>
                </a:moveTo>
                <a:lnTo>
                  <a:pt x="0" y="845185"/>
                </a:lnTo>
              </a:path>
            </a:pathLst>
          </a:custGeom>
          <a:ln w="25908">
            <a:solidFill>
              <a:srgbClr val="8A3836"/>
            </a:solidFill>
          </a:ln>
        </p:spPr>
        <p:txBody>
          <a:bodyPr wrap="square" lIns="0" tIns="0" rIns="0" bIns="0" rtlCol="0"/>
          <a:lstStyle/>
          <a:p>
            <a:endParaRPr/>
          </a:p>
        </p:txBody>
      </p:sp>
      <p:sp>
        <p:nvSpPr>
          <p:cNvPr id="4" name="object 4"/>
          <p:cNvSpPr txBox="1">
            <a:spLocks noGrp="1"/>
          </p:cNvSpPr>
          <p:nvPr>
            <p:ph type="title"/>
          </p:nvPr>
        </p:nvSpPr>
        <p:spPr>
          <a:xfrm>
            <a:off x="2819400" y="167338"/>
            <a:ext cx="3246500" cy="381515"/>
          </a:xfrm>
          <a:prstGeom prst="rect">
            <a:avLst/>
          </a:prstGeom>
        </p:spPr>
        <p:txBody>
          <a:bodyPr vert="horz" wrap="square" lIns="0" tIns="12065" rIns="0" bIns="0" rtlCol="0">
            <a:spAutoFit/>
          </a:bodyPr>
          <a:lstStyle/>
          <a:p>
            <a:pPr marL="12700" algn="ctr">
              <a:lnSpc>
                <a:spcPct val="100000"/>
              </a:lnSpc>
              <a:spcBef>
                <a:spcPts val="95"/>
              </a:spcBef>
            </a:pPr>
            <a:r>
              <a:rPr lang="tr-TR" sz="2400" spc="-120" dirty="0" smtClean="0">
                <a:latin typeface="+mn-lt"/>
              </a:rPr>
              <a:t> </a:t>
            </a:r>
            <a:r>
              <a:rPr sz="2400" spc="-120" smtClean="0">
                <a:latin typeface="+mn-lt"/>
              </a:rPr>
              <a:t>Taşınır</a:t>
            </a:r>
            <a:r>
              <a:rPr lang="tr-TR" sz="2400" spc="-120" dirty="0" smtClean="0">
                <a:latin typeface="+mn-lt"/>
              </a:rPr>
              <a:t>  </a:t>
            </a:r>
            <a:r>
              <a:rPr sz="2400" spc="-120" smtClean="0">
                <a:latin typeface="+mn-lt"/>
              </a:rPr>
              <a:t>kayıt</a:t>
            </a:r>
            <a:r>
              <a:rPr lang="tr-TR" sz="2400" spc="-120" dirty="0" smtClean="0">
                <a:latin typeface="+mn-lt"/>
              </a:rPr>
              <a:t> </a:t>
            </a:r>
            <a:r>
              <a:rPr sz="2400" spc="-120" smtClean="0">
                <a:latin typeface="+mn-lt"/>
              </a:rPr>
              <a:t>yetkilisi</a:t>
            </a:r>
            <a:endParaRPr sz="2400" dirty="0">
              <a:latin typeface="+mn-lt"/>
            </a:endParaRPr>
          </a:p>
        </p:txBody>
      </p:sp>
      <p:sp>
        <p:nvSpPr>
          <p:cNvPr id="5" name="object 5"/>
          <p:cNvSpPr txBox="1"/>
          <p:nvPr/>
        </p:nvSpPr>
        <p:spPr>
          <a:xfrm>
            <a:off x="7822187" y="69598"/>
            <a:ext cx="965835" cy="289823"/>
          </a:xfrm>
          <a:prstGeom prst="rect">
            <a:avLst/>
          </a:prstGeom>
        </p:spPr>
        <p:txBody>
          <a:bodyPr vert="horz" wrap="square" lIns="0" tIns="12700" rIns="0" bIns="0" rtlCol="0">
            <a:spAutoFit/>
          </a:bodyPr>
          <a:lstStyle/>
          <a:p>
            <a:pPr marL="12700">
              <a:lnSpc>
                <a:spcPct val="100000"/>
              </a:lnSpc>
              <a:spcBef>
                <a:spcPts val="100"/>
              </a:spcBef>
            </a:pPr>
            <a:r>
              <a:rPr sz="1800" b="1" spc="-5" dirty="0">
                <a:solidFill>
                  <a:srgbClr val="800000"/>
                </a:solidFill>
                <a:latin typeface="Trebuchet MS"/>
                <a:cs typeface="Trebuchet MS"/>
              </a:rPr>
              <a:t>MADDE</a:t>
            </a:r>
            <a:r>
              <a:rPr sz="1800" b="1" spc="-95" dirty="0">
                <a:solidFill>
                  <a:srgbClr val="800000"/>
                </a:solidFill>
                <a:latin typeface="Trebuchet MS"/>
                <a:cs typeface="Trebuchet MS"/>
              </a:rPr>
              <a:t> </a:t>
            </a:r>
            <a:r>
              <a:rPr sz="1800" b="1" dirty="0">
                <a:solidFill>
                  <a:srgbClr val="800000"/>
                </a:solidFill>
                <a:latin typeface="Trebuchet MS"/>
                <a:cs typeface="Trebuchet MS"/>
              </a:rPr>
              <a:t>6</a:t>
            </a:r>
            <a:endParaRPr sz="1800">
              <a:latin typeface="Trebuchet MS"/>
              <a:cs typeface="Trebuchet MS"/>
            </a:endParaRPr>
          </a:p>
        </p:txBody>
      </p:sp>
      <p:sp>
        <p:nvSpPr>
          <p:cNvPr id="6" name="object 6"/>
          <p:cNvSpPr txBox="1"/>
          <p:nvPr/>
        </p:nvSpPr>
        <p:spPr>
          <a:xfrm>
            <a:off x="5410200" y="1051305"/>
            <a:ext cx="3401716" cy="351378"/>
          </a:xfrm>
          <a:prstGeom prst="rect">
            <a:avLst/>
          </a:prstGeom>
        </p:spPr>
        <p:txBody>
          <a:bodyPr vert="horz" wrap="square" lIns="0" tIns="12700" rIns="0" bIns="0" rtlCol="0">
            <a:spAutoFit/>
          </a:bodyPr>
          <a:lstStyle/>
          <a:p>
            <a:pPr marL="12700">
              <a:lnSpc>
                <a:spcPct val="100000"/>
              </a:lnSpc>
              <a:spcBef>
                <a:spcPts val="100"/>
              </a:spcBef>
              <a:tabLst>
                <a:tab pos="1217930" algn="l"/>
              </a:tabLst>
            </a:pPr>
            <a:r>
              <a:rPr lang="tr-TR" sz="2200" b="1" dirty="0" smtClean="0">
                <a:solidFill>
                  <a:srgbClr val="C00000"/>
                </a:solidFill>
                <a:cs typeface="Arial"/>
              </a:rPr>
              <a:t>T</a:t>
            </a:r>
            <a:r>
              <a:rPr sz="2200" b="1" smtClean="0">
                <a:solidFill>
                  <a:srgbClr val="C00000"/>
                </a:solidFill>
                <a:cs typeface="Arial"/>
              </a:rPr>
              <a:t>aşın</a:t>
            </a:r>
            <a:r>
              <a:rPr sz="2200" b="1" spc="-15" smtClean="0">
                <a:solidFill>
                  <a:srgbClr val="C00000"/>
                </a:solidFill>
                <a:cs typeface="Arial"/>
              </a:rPr>
              <a:t>ı</a:t>
            </a:r>
            <a:r>
              <a:rPr sz="2200" b="1" smtClean="0">
                <a:solidFill>
                  <a:srgbClr val="C00000"/>
                </a:solidFill>
                <a:cs typeface="Arial"/>
              </a:rPr>
              <a:t>r</a:t>
            </a:r>
            <a:r>
              <a:rPr lang="tr-TR" sz="2200" b="1" dirty="0" smtClean="0">
                <a:solidFill>
                  <a:srgbClr val="C00000"/>
                </a:solidFill>
                <a:cs typeface="Arial"/>
              </a:rPr>
              <a:t>  </a:t>
            </a:r>
            <a:r>
              <a:rPr sz="2200" b="1" smtClean="0">
                <a:solidFill>
                  <a:srgbClr val="C00000"/>
                </a:solidFill>
                <a:cs typeface="Arial"/>
              </a:rPr>
              <a:t>ka</a:t>
            </a:r>
            <a:r>
              <a:rPr sz="2200" b="1" spc="5" smtClean="0">
                <a:solidFill>
                  <a:srgbClr val="C00000"/>
                </a:solidFill>
                <a:cs typeface="Arial"/>
              </a:rPr>
              <a:t>y</a:t>
            </a:r>
            <a:r>
              <a:rPr sz="2200" b="1" spc="-20" smtClean="0">
                <a:solidFill>
                  <a:srgbClr val="C00000"/>
                </a:solidFill>
                <a:cs typeface="Arial"/>
              </a:rPr>
              <a:t>ı</a:t>
            </a:r>
            <a:r>
              <a:rPr sz="2200" b="1" smtClean="0">
                <a:solidFill>
                  <a:srgbClr val="C00000"/>
                </a:solidFill>
                <a:cs typeface="Arial"/>
              </a:rPr>
              <a:t>t</a:t>
            </a:r>
            <a:r>
              <a:rPr lang="tr-TR" sz="2200" b="1" dirty="0" smtClean="0">
                <a:solidFill>
                  <a:srgbClr val="C00000"/>
                </a:solidFill>
                <a:cs typeface="Arial"/>
              </a:rPr>
              <a:t>  yetkilisi</a:t>
            </a:r>
            <a:endParaRPr sz="2200" b="1" dirty="0">
              <a:solidFill>
                <a:srgbClr val="C00000"/>
              </a:solidFill>
              <a:cs typeface="Arial"/>
            </a:endParaRPr>
          </a:p>
        </p:txBody>
      </p:sp>
      <p:sp>
        <p:nvSpPr>
          <p:cNvPr id="7" name="object 7"/>
          <p:cNvSpPr txBox="1"/>
          <p:nvPr/>
        </p:nvSpPr>
        <p:spPr>
          <a:xfrm>
            <a:off x="258576" y="1051306"/>
            <a:ext cx="6346825" cy="351378"/>
          </a:xfrm>
          <a:prstGeom prst="rect">
            <a:avLst/>
          </a:prstGeom>
        </p:spPr>
        <p:txBody>
          <a:bodyPr vert="horz" wrap="square" lIns="0" tIns="12700" rIns="0" bIns="0" rtlCol="0">
            <a:spAutoFit/>
          </a:bodyPr>
          <a:lstStyle/>
          <a:p>
            <a:pPr marL="12700" marR="5080" indent="914400">
              <a:lnSpc>
                <a:spcPct val="100000"/>
              </a:lnSpc>
              <a:spcBef>
                <a:spcPts val="100"/>
              </a:spcBef>
              <a:tabLst>
                <a:tab pos="2522220" algn="l"/>
                <a:tab pos="4353560" algn="l"/>
              </a:tabLst>
            </a:pPr>
            <a:r>
              <a:rPr sz="2200" spc="-5" smtClean="0">
                <a:cs typeface="Arial"/>
              </a:rPr>
              <a:t>Harcama</a:t>
            </a:r>
            <a:r>
              <a:rPr lang="tr-TR" sz="2200" spc="-5" dirty="0" smtClean="0">
                <a:cs typeface="Arial"/>
              </a:rPr>
              <a:t>  </a:t>
            </a:r>
            <a:r>
              <a:rPr sz="2200" spc="-5" smtClean="0">
                <a:cs typeface="Arial"/>
              </a:rPr>
              <a:t>yetkilisince</a:t>
            </a:r>
            <a:r>
              <a:rPr lang="tr-TR" sz="2200" spc="-5" dirty="0" smtClean="0">
                <a:cs typeface="Arial"/>
              </a:rPr>
              <a:t>  </a:t>
            </a:r>
            <a:r>
              <a:rPr sz="2200" spc="-10" smtClean="0">
                <a:cs typeface="Arial"/>
              </a:rPr>
              <a:t>görevlendirile</a:t>
            </a:r>
            <a:r>
              <a:rPr lang="tr-TR" sz="2200" spc="-5" dirty="0" smtClean="0">
                <a:cs typeface="Arial"/>
              </a:rPr>
              <a:t>n,</a:t>
            </a:r>
            <a:endParaRPr sz="2200" dirty="0">
              <a:cs typeface="Arial"/>
            </a:endParaRPr>
          </a:p>
        </p:txBody>
      </p:sp>
      <p:sp>
        <p:nvSpPr>
          <p:cNvPr id="8" name="object 8"/>
          <p:cNvSpPr txBox="1"/>
          <p:nvPr/>
        </p:nvSpPr>
        <p:spPr>
          <a:xfrm>
            <a:off x="258576" y="1783209"/>
            <a:ext cx="8557895" cy="3049617"/>
          </a:xfrm>
          <a:prstGeom prst="rect">
            <a:avLst/>
          </a:prstGeom>
        </p:spPr>
        <p:txBody>
          <a:bodyPr vert="horz" wrap="square" lIns="0" tIns="12700" rIns="0" bIns="0" rtlCol="0">
            <a:spAutoFit/>
          </a:bodyPr>
          <a:lstStyle/>
          <a:p>
            <a:pPr marL="355600" indent="-342900">
              <a:lnSpc>
                <a:spcPct val="100000"/>
              </a:lnSpc>
              <a:spcBef>
                <a:spcPts val="100"/>
              </a:spcBef>
              <a:buFont typeface="Wingdings"/>
              <a:buChar char=""/>
              <a:tabLst>
                <a:tab pos="355600" algn="l"/>
              </a:tabLst>
            </a:pPr>
            <a:r>
              <a:rPr lang="tr-TR" sz="2200" spc="-35" dirty="0" smtClean="0">
                <a:cs typeface="Arial"/>
              </a:rPr>
              <a:t> </a:t>
            </a:r>
            <a:r>
              <a:rPr sz="2200" spc="-35" smtClean="0">
                <a:cs typeface="Arial"/>
              </a:rPr>
              <a:t>Taşınırları </a:t>
            </a:r>
            <a:r>
              <a:rPr lang="tr-TR" sz="2200" spc="-35" dirty="0" smtClean="0">
                <a:cs typeface="Arial"/>
              </a:rPr>
              <a:t> </a:t>
            </a:r>
            <a:r>
              <a:rPr sz="2200" spc="-5" smtClean="0">
                <a:cs typeface="Arial"/>
              </a:rPr>
              <a:t>teslim</a:t>
            </a:r>
            <a:r>
              <a:rPr sz="2200" spc="20" smtClean="0">
                <a:cs typeface="Arial"/>
              </a:rPr>
              <a:t> </a:t>
            </a:r>
            <a:r>
              <a:rPr lang="tr-TR" sz="2200" spc="20" dirty="0" smtClean="0">
                <a:cs typeface="Arial"/>
              </a:rPr>
              <a:t> </a:t>
            </a:r>
            <a:r>
              <a:rPr sz="2200" spc="-5" smtClean="0">
                <a:cs typeface="Arial"/>
              </a:rPr>
              <a:t>alan</a:t>
            </a:r>
            <a:r>
              <a:rPr sz="2200" spc="-5" dirty="0" smtClean="0">
                <a:cs typeface="Arial"/>
              </a:rPr>
              <a:t>,</a:t>
            </a:r>
            <a:endParaRPr sz="2200" dirty="0" smtClean="0">
              <a:cs typeface="Arial"/>
            </a:endParaRPr>
          </a:p>
          <a:p>
            <a:pPr marL="355600" indent="-342900">
              <a:lnSpc>
                <a:spcPct val="100000"/>
              </a:lnSpc>
              <a:buFont typeface="Wingdings"/>
              <a:buChar char=""/>
              <a:tabLst>
                <a:tab pos="355600" algn="l"/>
              </a:tabLst>
            </a:pPr>
            <a:r>
              <a:rPr lang="tr-TR" sz="2200" spc="-5" dirty="0" smtClean="0">
                <a:cs typeface="Arial"/>
              </a:rPr>
              <a:t> </a:t>
            </a:r>
            <a:r>
              <a:rPr sz="2200" spc="-5" smtClean="0">
                <a:cs typeface="Arial"/>
              </a:rPr>
              <a:t>Sorumluluğundaki </a:t>
            </a:r>
            <a:r>
              <a:rPr lang="tr-TR" sz="2200" spc="-5" dirty="0" smtClean="0">
                <a:cs typeface="Arial"/>
              </a:rPr>
              <a:t> </a:t>
            </a:r>
            <a:r>
              <a:rPr sz="2200" spc="-5" smtClean="0">
                <a:cs typeface="Arial"/>
              </a:rPr>
              <a:t>ambarlarda muhafaza</a:t>
            </a:r>
            <a:r>
              <a:rPr lang="tr-TR" sz="2200" spc="-5" dirty="0" smtClean="0">
                <a:cs typeface="Arial"/>
              </a:rPr>
              <a:t> </a:t>
            </a:r>
            <a:r>
              <a:rPr sz="2200" spc="95" smtClean="0">
                <a:cs typeface="Arial"/>
              </a:rPr>
              <a:t> </a:t>
            </a:r>
            <a:r>
              <a:rPr sz="2200" spc="-5" smtClean="0">
                <a:cs typeface="Arial"/>
              </a:rPr>
              <a:t>eden</a:t>
            </a:r>
            <a:r>
              <a:rPr lang="tr-TR" sz="2200" spc="-5" dirty="0" smtClean="0">
                <a:cs typeface="Arial"/>
              </a:rPr>
              <a:t> </a:t>
            </a:r>
            <a:r>
              <a:rPr sz="2200" spc="-5" smtClean="0">
                <a:cs typeface="Arial"/>
              </a:rPr>
              <a:t>,</a:t>
            </a:r>
            <a:endParaRPr sz="2200" dirty="0" smtClean="0">
              <a:cs typeface="Arial"/>
            </a:endParaRPr>
          </a:p>
          <a:p>
            <a:pPr marL="355600" indent="-342900">
              <a:lnSpc>
                <a:spcPct val="100000"/>
              </a:lnSpc>
              <a:buFont typeface="Wingdings"/>
              <a:buChar char=""/>
              <a:tabLst>
                <a:tab pos="355600" algn="l"/>
              </a:tabLst>
            </a:pPr>
            <a:r>
              <a:rPr lang="tr-TR" sz="2200" spc="-5" dirty="0" smtClean="0">
                <a:cs typeface="Arial"/>
              </a:rPr>
              <a:t> </a:t>
            </a:r>
            <a:r>
              <a:rPr sz="2200" spc="-5" smtClean="0">
                <a:cs typeface="Arial"/>
              </a:rPr>
              <a:t>Kullanıcılarına </a:t>
            </a:r>
            <a:r>
              <a:rPr lang="tr-TR" sz="2200" spc="-5" dirty="0" smtClean="0">
                <a:cs typeface="Arial"/>
              </a:rPr>
              <a:t> </a:t>
            </a:r>
            <a:r>
              <a:rPr sz="2200" smtClean="0">
                <a:cs typeface="Arial"/>
              </a:rPr>
              <a:t>ve </a:t>
            </a:r>
            <a:r>
              <a:rPr sz="2200" spc="-5" smtClean="0">
                <a:cs typeface="Arial"/>
              </a:rPr>
              <a:t>kullanım</a:t>
            </a:r>
            <a:r>
              <a:rPr lang="tr-TR" sz="2200" spc="-5" dirty="0" smtClean="0">
                <a:cs typeface="Arial"/>
              </a:rPr>
              <a:t> </a:t>
            </a:r>
            <a:r>
              <a:rPr sz="2200" spc="-5" smtClean="0">
                <a:cs typeface="Arial"/>
              </a:rPr>
              <a:t> yerlerine</a:t>
            </a:r>
            <a:r>
              <a:rPr lang="tr-TR" sz="2200" spc="-5" dirty="0" smtClean="0">
                <a:cs typeface="Arial"/>
              </a:rPr>
              <a:t> </a:t>
            </a:r>
            <a:r>
              <a:rPr sz="2200" spc="-5" smtClean="0">
                <a:cs typeface="Arial"/>
              </a:rPr>
              <a:t> </a:t>
            </a:r>
            <a:r>
              <a:rPr lang="tr-TR" sz="2200" spc="-5" dirty="0" smtClean="0">
                <a:cs typeface="Arial"/>
              </a:rPr>
              <a:t> </a:t>
            </a:r>
            <a:r>
              <a:rPr sz="2200" spc="-5" smtClean="0">
                <a:cs typeface="Arial"/>
              </a:rPr>
              <a:t>teslim</a:t>
            </a:r>
            <a:r>
              <a:rPr sz="2200" spc="150" smtClean="0">
                <a:cs typeface="Arial"/>
              </a:rPr>
              <a:t> </a:t>
            </a:r>
            <a:r>
              <a:rPr lang="tr-TR" sz="2200" spc="150" dirty="0" smtClean="0">
                <a:cs typeface="Arial"/>
              </a:rPr>
              <a:t> </a:t>
            </a:r>
            <a:r>
              <a:rPr sz="2200" spc="-10" smtClean="0">
                <a:cs typeface="Arial"/>
              </a:rPr>
              <a:t>eden</a:t>
            </a:r>
            <a:r>
              <a:rPr sz="2200" spc="-10" dirty="0" smtClean="0">
                <a:cs typeface="Arial"/>
              </a:rPr>
              <a:t>,</a:t>
            </a:r>
            <a:endParaRPr sz="2200" dirty="0" smtClean="0">
              <a:cs typeface="Arial"/>
            </a:endParaRPr>
          </a:p>
          <a:p>
            <a:pPr marL="355600" indent="-342900">
              <a:lnSpc>
                <a:spcPct val="100000"/>
              </a:lnSpc>
              <a:buFont typeface="Wingdings"/>
              <a:buChar char=""/>
              <a:tabLst>
                <a:tab pos="355600" algn="l"/>
              </a:tabLst>
            </a:pPr>
            <a:r>
              <a:rPr lang="tr-TR" sz="2200" spc="-5" dirty="0" smtClean="0">
                <a:cs typeface="Arial"/>
              </a:rPr>
              <a:t> </a:t>
            </a:r>
            <a:r>
              <a:rPr sz="2200" spc="-5" smtClean="0">
                <a:cs typeface="Arial"/>
              </a:rPr>
              <a:t>Yönetmelikte </a:t>
            </a:r>
            <a:r>
              <a:rPr lang="tr-TR" sz="2200" spc="-5" dirty="0" smtClean="0">
                <a:cs typeface="Arial"/>
              </a:rPr>
              <a:t> </a:t>
            </a:r>
            <a:r>
              <a:rPr sz="2200" spc="-5" smtClean="0">
                <a:cs typeface="Arial"/>
              </a:rPr>
              <a:t>belirtilen esas</a:t>
            </a:r>
            <a:r>
              <a:rPr lang="tr-TR" sz="2200" spc="-5" dirty="0" smtClean="0">
                <a:cs typeface="Arial"/>
              </a:rPr>
              <a:t> </a:t>
            </a:r>
            <a:r>
              <a:rPr sz="2200" spc="-5" smtClean="0">
                <a:cs typeface="Arial"/>
              </a:rPr>
              <a:t> </a:t>
            </a:r>
            <a:r>
              <a:rPr lang="tr-TR" sz="2200" spc="-5" dirty="0" smtClean="0">
                <a:cs typeface="Arial"/>
              </a:rPr>
              <a:t> </a:t>
            </a:r>
            <a:r>
              <a:rPr sz="2200" smtClean="0">
                <a:cs typeface="Arial"/>
              </a:rPr>
              <a:t>ve </a:t>
            </a:r>
            <a:r>
              <a:rPr lang="tr-TR" sz="2200" dirty="0" smtClean="0">
                <a:cs typeface="Arial"/>
              </a:rPr>
              <a:t> </a:t>
            </a:r>
            <a:r>
              <a:rPr sz="2200" spc="-10" smtClean="0">
                <a:cs typeface="Arial"/>
              </a:rPr>
              <a:t>usullere </a:t>
            </a:r>
            <a:r>
              <a:rPr sz="2200" spc="-5" smtClean="0">
                <a:cs typeface="Arial"/>
              </a:rPr>
              <a:t>göre</a:t>
            </a:r>
            <a:r>
              <a:rPr lang="tr-TR" sz="2200" spc="-5" dirty="0" smtClean="0">
                <a:cs typeface="Arial"/>
              </a:rPr>
              <a:t> </a:t>
            </a:r>
            <a:r>
              <a:rPr sz="2200" spc="-5" smtClean="0">
                <a:cs typeface="Arial"/>
              </a:rPr>
              <a:t> </a:t>
            </a:r>
            <a:r>
              <a:rPr lang="tr-TR" sz="2200" spc="-5" dirty="0" smtClean="0">
                <a:cs typeface="Arial"/>
              </a:rPr>
              <a:t> </a:t>
            </a:r>
            <a:r>
              <a:rPr sz="2200" spc="-5" smtClean="0">
                <a:cs typeface="Arial"/>
              </a:rPr>
              <a:t>kayıtları</a:t>
            </a:r>
            <a:r>
              <a:rPr sz="2200" spc="90" smtClean="0">
                <a:cs typeface="Arial"/>
              </a:rPr>
              <a:t> </a:t>
            </a:r>
            <a:r>
              <a:rPr lang="tr-TR" sz="2200" spc="90" dirty="0" smtClean="0">
                <a:cs typeface="Arial"/>
              </a:rPr>
              <a:t> </a:t>
            </a:r>
            <a:r>
              <a:rPr sz="2200" smtClean="0">
                <a:cs typeface="Arial"/>
              </a:rPr>
              <a:t>tutan</a:t>
            </a:r>
            <a:r>
              <a:rPr sz="2200" dirty="0" smtClean="0">
                <a:cs typeface="Arial"/>
              </a:rPr>
              <a:t>,</a:t>
            </a:r>
          </a:p>
          <a:p>
            <a:pPr marL="355600" indent="-342900">
              <a:lnSpc>
                <a:spcPct val="100000"/>
              </a:lnSpc>
              <a:buFont typeface="Wingdings"/>
              <a:buChar char=""/>
              <a:tabLst>
                <a:tab pos="355600" algn="l"/>
              </a:tabLst>
            </a:pPr>
            <a:r>
              <a:rPr sz="2200" spc="-5" smtClean="0">
                <a:cs typeface="Arial"/>
              </a:rPr>
              <a:t>Bunlara</a:t>
            </a:r>
            <a:r>
              <a:rPr lang="tr-TR" sz="2200" spc="-5" dirty="0" smtClean="0">
                <a:cs typeface="Arial"/>
              </a:rPr>
              <a:t> </a:t>
            </a:r>
            <a:r>
              <a:rPr sz="2200" spc="-5" smtClean="0">
                <a:cs typeface="Arial"/>
              </a:rPr>
              <a:t> ilişkin</a:t>
            </a:r>
            <a:r>
              <a:rPr lang="tr-TR" sz="2200" spc="-5" dirty="0" smtClean="0">
                <a:cs typeface="Arial"/>
              </a:rPr>
              <a:t> </a:t>
            </a:r>
            <a:r>
              <a:rPr sz="2200" spc="-5" smtClean="0">
                <a:cs typeface="Arial"/>
              </a:rPr>
              <a:t> </a:t>
            </a:r>
            <a:r>
              <a:rPr lang="tr-TR" sz="2200" spc="-5" dirty="0" smtClean="0">
                <a:cs typeface="Arial"/>
              </a:rPr>
              <a:t> </a:t>
            </a:r>
            <a:r>
              <a:rPr sz="2200" spc="-5" smtClean="0">
                <a:cs typeface="Arial"/>
              </a:rPr>
              <a:t>belge </a:t>
            </a:r>
            <a:r>
              <a:rPr lang="tr-TR" sz="2200" spc="-5" dirty="0" smtClean="0">
                <a:cs typeface="Arial"/>
              </a:rPr>
              <a:t> </a:t>
            </a:r>
            <a:r>
              <a:rPr sz="2200" smtClean="0">
                <a:cs typeface="Arial"/>
              </a:rPr>
              <a:t>ve </a:t>
            </a:r>
            <a:r>
              <a:rPr lang="tr-TR" sz="2200" dirty="0" smtClean="0">
                <a:cs typeface="Arial"/>
              </a:rPr>
              <a:t> </a:t>
            </a:r>
            <a:r>
              <a:rPr sz="2200" spc="-5" smtClean="0">
                <a:cs typeface="Arial"/>
              </a:rPr>
              <a:t>cetvelleri</a:t>
            </a:r>
            <a:r>
              <a:rPr sz="2200" spc="100" smtClean="0">
                <a:cs typeface="Arial"/>
              </a:rPr>
              <a:t> </a:t>
            </a:r>
            <a:r>
              <a:rPr lang="tr-TR" sz="2200" spc="100" dirty="0" smtClean="0">
                <a:cs typeface="Arial"/>
              </a:rPr>
              <a:t> </a:t>
            </a:r>
            <a:r>
              <a:rPr sz="2200" spc="-5" smtClean="0">
                <a:cs typeface="Arial"/>
              </a:rPr>
              <a:t>düzenleyen</a:t>
            </a:r>
            <a:r>
              <a:rPr sz="2200" spc="-5" dirty="0" smtClean="0">
                <a:cs typeface="Arial"/>
              </a:rPr>
              <a:t>,</a:t>
            </a:r>
            <a:endParaRPr sz="2200" dirty="0" smtClean="0">
              <a:cs typeface="Arial"/>
            </a:endParaRPr>
          </a:p>
          <a:p>
            <a:pPr>
              <a:lnSpc>
                <a:spcPct val="100000"/>
              </a:lnSpc>
              <a:spcBef>
                <a:spcPts val="25"/>
              </a:spcBef>
            </a:pPr>
            <a:endParaRPr sz="2200" dirty="0" smtClean="0">
              <a:cs typeface="Times New Roman"/>
            </a:endParaRPr>
          </a:p>
          <a:p>
            <a:pPr marL="12700" marR="5080" indent="914400" algn="just">
              <a:lnSpc>
                <a:spcPct val="99400"/>
              </a:lnSpc>
            </a:pPr>
            <a:r>
              <a:rPr lang="tr-TR" sz="2200" spc="-5" dirty="0" smtClean="0">
                <a:cs typeface="Arial"/>
              </a:rPr>
              <a:t> </a:t>
            </a:r>
            <a:r>
              <a:rPr sz="2200" spc="-5" smtClean="0">
                <a:cs typeface="Arial"/>
              </a:rPr>
              <a:t>Hesap </a:t>
            </a:r>
            <a:r>
              <a:rPr lang="tr-TR" sz="2200" spc="-5" dirty="0" smtClean="0">
                <a:cs typeface="Arial"/>
              </a:rPr>
              <a:t> </a:t>
            </a:r>
            <a:r>
              <a:rPr sz="2200" smtClean="0">
                <a:cs typeface="Arial"/>
              </a:rPr>
              <a:t>verme </a:t>
            </a:r>
            <a:r>
              <a:rPr lang="tr-TR" sz="2200" dirty="0" smtClean="0">
                <a:cs typeface="Arial"/>
              </a:rPr>
              <a:t> </a:t>
            </a:r>
            <a:r>
              <a:rPr sz="2200" spc="-5" smtClean="0">
                <a:cs typeface="Arial"/>
              </a:rPr>
              <a:t>sorumluluğu çerçevesinde</a:t>
            </a:r>
            <a:r>
              <a:rPr lang="tr-TR" sz="2200" spc="-5" dirty="0" smtClean="0">
                <a:cs typeface="Arial"/>
              </a:rPr>
              <a:t> </a:t>
            </a:r>
            <a:r>
              <a:rPr sz="2200" spc="-5" smtClean="0">
                <a:cs typeface="Arial"/>
              </a:rPr>
              <a:t> </a:t>
            </a:r>
            <a:r>
              <a:rPr lang="tr-TR" sz="2200" spc="-5" dirty="0" smtClean="0">
                <a:cs typeface="Arial"/>
              </a:rPr>
              <a:t> </a:t>
            </a:r>
            <a:r>
              <a:rPr sz="2200" b="1" spc="-10" smtClean="0">
                <a:solidFill>
                  <a:srgbClr val="C00000"/>
                </a:solidFill>
                <a:cs typeface="Arial"/>
              </a:rPr>
              <a:t>taşınır </a:t>
            </a:r>
            <a:r>
              <a:rPr lang="tr-TR" sz="2200" b="1" spc="-10" dirty="0" smtClean="0">
                <a:solidFill>
                  <a:srgbClr val="C00000"/>
                </a:solidFill>
                <a:cs typeface="Arial"/>
              </a:rPr>
              <a:t> </a:t>
            </a:r>
            <a:r>
              <a:rPr sz="2200" b="1" smtClean="0">
                <a:solidFill>
                  <a:srgbClr val="C00000"/>
                </a:solidFill>
                <a:cs typeface="Arial"/>
              </a:rPr>
              <a:t>kontrol</a:t>
            </a:r>
            <a:r>
              <a:rPr lang="tr-TR" sz="2200" b="1" dirty="0" smtClean="0">
                <a:solidFill>
                  <a:srgbClr val="C00000"/>
                </a:solidFill>
                <a:cs typeface="Arial"/>
              </a:rPr>
              <a:t> </a:t>
            </a:r>
            <a:r>
              <a:rPr sz="2200" b="1" smtClean="0">
                <a:solidFill>
                  <a:srgbClr val="C00000"/>
                </a:solidFill>
                <a:cs typeface="Arial"/>
              </a:rPr>
              <a:t>  </a:t>
            </a:r>
            <a:r>
              <a:rPr lang="tr-TR" sz="2200" b="1" dirty="0" smtClean="0">
                <a:solidFill>
                  <a:srgbClr val="C00000"/>
                </a:solidFill>
                <a:cs typeface="Arial"/>
              </a:rPr>
              <a:t> </a:t>
            </a:r>
            <a:r>
              <a:rPr sz="2200" b="1" spc="-5" smtClean="0">
                <a:solidFill>
                  <a:srgbClr val="C00000"/>
                </a:solidFill>
                <a:cs typeface="Arial"/>
              </a:rPr>
              <a:t>yetkilisi </a:t>
            </a:r>
            <a:r>
              <a:rPr lang="tr-TR" sz="2200" b="1" spc="-5" dirty="0" smtClean="0">
                <a:solidFill>
                  <a:srgbClr val="C00000"/>
                </a:solidFill>
                <a:cs typeface="Arial"/>
              </a:rPr>
              <a:t> </a:t>
            </a:r>
            <a:r>
              <a:rPr sz="2200" spc="-5" smtClean="0">
                <a:cs typeface="Arial"/>
              </a:rPr>
              <a:t>ve</a:t>
            </a:r>
            <a:r>
              <a:rPr lang="tr-TR" sz="2200" spc="-5" dirty="0" smtClean="0">
                <a:cs typeface="Arial"/>
              </a:rPr>
              <a:t> </a:t>
            </a:r>
            <a:r>
              <a:rPr sz="2200" spc="-5" smtClean="0">
                <a:cs typeface="Arial"/>
              </a:rPr>
              <a:t> </a:t>
            </a:r>
            <a:r>
              <a:rPr lang="tr-TR" sz="2200" spc="-5" dirty="0" smtClean="0">
                <a:cs typeface="Arial"/>
              </a:rPr>
              <a:t> </a:t>
            </a:r>
            <a:r>
              <a:rPr sz="2200" b="1" spc="-5" smtClean="0">
                <a:solidFill>
                  <a:srgbClr val="C00000"/>
                </a:solidFill>
                <a:cs typeface="Arial"/>
              </a:rPr>
              <a:t>harcama </a:t>
            </a:r>
            <a:r>
              <a:rPr lang="tr-TR" sz="2200" b="1" spc="-5" dirty="0" smtClean="0">
                <a:solidFill>
                  <a:srgbClr val="C00000"/>
                </a:solidFill>
                <a:cs typeface="Arial"/>
              </a:rPr>
              <a:t> </a:t>
            </a:r>
            <a:r>
              <a:rPr sz="2200" b="1" spc="-5" smtClean="0">
                <a:solidFill>
                  <a:srgbClr val="C00000"/>
                </a:solidFill>
                <a:cs typeface="Arial"/>
              </a:rPr>
              <a:t>yetkilisine </a:t>
            </a:r>
            <a:r>
              <a:rPr lang="tr-TR" sz="2200" b="1" spc="-5" dirty="0" smtClean="0">
                <a:solidFill>
                  <a:srgbClr val="C00000"/>
                </a:solidFill>
                <a:cs typeface="Arial"/>
              </a:rPr>
              <a:t> </a:t>
            </a:r>
            <a:r>
              <a:rPr sz="2200" smtClean="0">
                <a:cs typeface="Arial"/>
              </a:rPr>
              <a:t>karşı </a:t>
            </a:r>
            <a:r>
              <a:rPr lang="tr-TR" sz="2200" dirty="0" smtClean="0">
                <a:cs typeface="Arial"/>
              </a:rPr>
              <a:t> </a:t>
            </a:r>
            <a:r>
              <a:rPr sz="2200" smtClean="0">
                <a:cs typeface="Arial"/>
              </a:rPr>
              <a:t>sorumlu </a:t>
            </a:r>
            <a:r>
              <a:rPr lang="tr-TR" sz="2200" dirty="0" smtClean="0">
                <a:cs typeface="Arial"/>
              </a:rPr>
              <a:t> </a:t>
            </a:r>
            <a:r>
              <a:rPr sz="2200" spc="-5" smtClean="0">
                <a:cs typeface="Arial"/>
              </a:rPr>
              <a:t>olan </a:t>
            </a:r>
            <a:r>
              <a:rPr lang="tr-TR" sz="2200" spc="-5" dirty="0" smtClean="0">
                <a:cs typeface="Arial"/>
              </a:rPr>
              <a:t> </a:t>
            </a:r>
            <a:r>
              <a:rPr sz="2200" spc="-5" smtClean="0">
                <a:cs typeface="Arial"/>
              </a:rPr>
              <a:t>görevlileri  </a:t>
            </a:r>
            <a:r>
              <a:rPr lang="tr-TR" sz="2200" spc="-5" dirty="0" smtClean="0">
                <a:cs typeface="Arial"/>
              </a:rPr>
              <a:t> </a:t>
            </a:r>
            <a:r>
              <a:rPr sz="2200" spc="-5" smtClean="0">
                <a:cs typeface="Arial"/>
              </a:rPr>
              <a:t>ifade </a:t>
            </a:r>
            <a:r>
              <a:rPr lang="tr-TR" sz="2200" spc="-5" dirty="0" smtClean="0">
                <a:cs typeface="Arial"/>
              </a:rPr>
              <a:t> </a:t>
            </a:r>
            <a:r>
              <a:rPr sz="2200" spc="-5" smtClean="0">
                <a:cs typeface="Arial"/>
              </a:rPr>
              <a:t>eder.</a:t>
            </a:r>
            <a:r>
              <a:rPr lang="tr-TR" sz="2200" spc="-5" dirty="0" smtClean="0">
                <a:cs typeface="Arial"/>
              </a:rPr>
              <a:t> </a:t>
            </a:r>
            <a:endParaRPr sz="2200" dirty="0">
              <a:cs typeface="Arial"/>
            </a:endParaRPr>
          </a:p>
        </p:txBody>
      </p:sp>
      <p:pic>
        <p:nvPicPr>
          <p:cNvPr id="9" name="8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txBox="1">
            <a:spLocks noGrp="1"/>
          </p:cNvSpPr>
          <p:nvPr>
            <p:ph type="title"/>
          </p:nvPr>
        </p:nvSpPr>
        <p:spPr>
          <a:xfrm>
            <a:off x="152400" y="22305"/>
            <a:ext cx="8230615" cy="381515"/>
          </a:xfrm>
          <a:prstGeom prst="rect">
            <a:avLst/>
          </a:prstGeom>
        </p:spPr>
        <p:txBody>
          <a:bodyPr vert="horz" wrap="square" lIns="0" tIns="12065" rIns="0" bIns="0" rtlCol="0">
            <a:spAutoFit/>
          </a:bodyPr>
          <a:lstStyle/>
          <a:p>
            <a:pPr marL="12700" algn="ctr">
              <a:lnSpc>
                <a:spcPct val="100000"/>
              </a:lnSpc>
              <a:spcBef>
                <a:spcPts val="95"/>
              </a:spcBef>
            </a:pPr>
            <a:r>
              <a:rPr lang="tr-TR" sz="2400" dirty="0" smtClean="0">
                <a:latin typeface="+mj-lt"/>
              </a:rPr>
              <a:t>                     Taşınır Kayıt Yetkililerinin Kefalete Bağlanması</a:t>
            </a:r>
            <a:endParaRPr sz="2400" dirty="0">
              <a:latin typeface="+mj-lt"/>
            </a:endParaRPr>
          </a:p>
        </p:txBody>
      </p:sp>
      <p:sp>
        <p:nvSpPr>
          <p:cNvPr id="3" name="object 3"/>
          <p:cNvSpPr txBox="1"/>
          <p:nvPr/>
        </p:nvSpPr>
        <p:spPr>
          <a:xfrm>
            <a:off x="279912" y="1068071"/>
            <a:ext cx="8621395" cy="4353115"/>
          </a:xfrm>
          <a:prstGeom prst="rect">
            <a:avLst/>
          </a:prstGeom>
        </p:spPr>
        <p:txBody>
          <a:bodyPr vert="horz" wrap="square" lIns="0" tIns="13335" rIns="0" bIns="0" rtlCol="0">
            <a:spAutoFit/>
          </a:bodyPr>
          <a:lstStyle/>
          <a:p>
            <a:pPr marL="299085" marR="358775" indent="-286385">
              <a:lnSpc>
                <a:spcPct val="100000"/>
              </a:lnSpc>
              <a:spcBef>
                <a:spcPts val="5"/>
              </a:spcBef>
              <a:buFont typeface="Wingdings"/>
              <a:buChar char=""/>
              <a:tabLst>
                <a:tab pos="299720" algn="l"/>
              </a:tabLst>
            </a:pPr>
            <a:r>
              <a:rPr lang="tr-TR" sz="2200" b="1" spc="-5" dirty="0" smtClean="0">
                <a:solidFill>
                  <a:srgbClr val="C00000"/>
                </a:solidFill>
                <a:cs typeface="Arial"/>
              </a:rPr>
              <a:t>Giriş aidatı;</a:t>
            </a:r>
            <a:r>
              <a:rPr lang="tr-TR" sz="2200" spc="-5" dirty="0" smtClean="0">
                <a:cs typeface="Arial"/>
              </a:rPr>
              <a:t>Giriş aidatı,ilk taksiti kefalete bağlı görevde tam olarak alınan ilk maaş veya ücretten başlamak üzere, dört eşit taksitte kesilir.</a:t>
            </a:r>
            <a:r>
              <a:rPr lang="tr-TR" sz="2200" b="1" spc="-5" dirty="0" smtClean="0">
                <a:solidFill>
                  <a:srgbClr val="C00000"/>
                </a:solidFill>
                <a:cs typeface="Arial"/>
              </a:rPr>
              <a:t>1500X0,11794=176,91</a:t>
            </a:r>
            <a:endParaRPr sz="2200" b="1" dirty="0">
              <a:solidFill>
                <a:srgbClr val="C00000"/>
              </a:solidFill>
              <a:cs typeface="Arial"/>
            </a:endParaRPr>
          </a:p>
          <a:p>
            <a:pPr>
              <a:lnSpc>
                <a:spcPct val="100000"/>
              </a:lnSpc>
              <a:spcBef>
                <a:spcPts val="40"/>
              </a:spcBef>
              <a:buFont typeface="Wingdings"/>
              <a:buChar char=""/>
            </a:pPr>
            <a:endParaRPr sz="2200" dirty="0">
              <a:cs typeface="Times New Roman"/>
            </a:endParaRPr>
          </a:p>
          <a:p>
            <a:pPr marL="299085" marR="212725" indent="-286385">
              <a:lnSpc>
                <a:spcPct val="100000"/>
              </a:lnSpc>
              <a:spcBef>
                <a:spcPts val="5"/>
              </a:spcBef>
              <a:buFont typeface="Wingdings"/>
              <a:buChar char=""/>
              <a:tabLst>
                <a:tab pos="299720" algn="l"/>
              </a:tabLst>
            </a:pPr>
            <a:r>
              <a:rPr lang="tr-TR" sz="2200" b="1" spc="-5" dirty="0" smtClean="0">
                <a:solidFill>
                  <a:srgbClr val="C00000"/>
                </a:solidFill>
                <a:cs typeface="Arial"/>
              </a:rPr>
              <a:t>Aylık Aidat; </a:t>
            </a:r>
            <a:r>
              <a:rPr lang="tr-TR" sz="2200" spc="-5" dirty="0" smtClean="0">
                <a:cs typeface="Arial"/>
              </a:rPr>
              <a:t>Giriş aidatının bitimini takip eden  her ay maaş veya ücretten kesilir.</a:t>
            </a:r>
            <a:r>
              <a:rPr lang="tr-TR" sz="2200" b="1" spc="-5" dirty="0" smtClean="0">
                <a:solidFill>
                  <a:srgbClr val="C00000"/>
                </a:solidFill>
                <a:cs typeface="Arial"/>
              </a:rPr>
              <a:t>100X0,11794=11,79</a:t>
            </a:r>
          </a:p>
          <a:p>
            <a:pPr marL="299085" marR="212725" indent="-286385">
              <a:lnSpc>
                <a:spcPct val="100000"/>
              </a:lnSpc>
              <a:spcBef>
                <a:spcPts val="5"/>
              </a:spcBef>
              <a:buFont typeface="Wingdings"/>
              <a:buChar char=""/>
              <a:tabLst>
                <a:tab pos="299720" algn="l"/>
              </a:tabLst>
            </a:pPr>
            <a:endParaRPr lang="tr-TR" sz="2200" spc="-5" dirty="0" smtClean="0">
              <a:solidFill>
                <a:srgbClr val="C00000"/>
              </a:solidFill>
              <a:cs typeface="Arial"/>
            </a:endParaRPr>
          </a:p>
          <a:p>
            <a:pPr marL="299085" marR="212725" indent="-286385">
              <a:lnSpc>
                <a:spcPct val="100000"/>
              </a:lnSpc>
              <a:spcBef>
                <a:spcPts val="5"/>
              </a:spcBef>
              <a:buFont typeface="Wingdings" pitchFamily="2" charset="2"/>
              <a:buChar char="v"/>
              <a:tabLst>
                <a:tab pos="299720" algn="l"/>
              </a:tabLst>
            </a:pPr>
            <a:r>
              <a:rPr lang="tr-TR" sz="2200" dirty="0" smtClean="0">
                <a:cs typeface="Arial"/>
              </a:rPr>
              <a:t>Mali sorumluluk zammı X Yan ödeme katsayısı </a:t>
            </a:r>
          </a:p>
          <a:p>
            <a:pPr marL="299085" marR="212725" indent="-286385">
              <a:lnSpc>
                <a:spcPct val="100000"/>
              </a:lnSpc>
              <a:spcBef>
                <a:spcPts val="5"/>
              </a:spcBef>
              <a:tabLst>
                <a:tab pos="299720" algn="l"/>
              </a:tabLst>
            </a:pPr>
            <a:r>
              <a:rPr lang="tr-TR" sz="2200" b="1" dirty="0" smtClean="0">
                <a:solidFill>
                  <a:srgbClr val="C00000"/>
                </a:solidFill>
                <a:cs typeface="Arial"/>
              </a:rPr>
              <a:t>575X0.037402=21,51</a:t>
            </a:r>
          </a:p>
          <a:p>
            <a:pPr marL="299085" marR="212725" indent="-286385">
              <a:lnSpc>
                <a:spcPct val="100000"/>
              </a:lnSpc>
              <a:spcBef>
                <a:spcPts val="5"/>
              </a:spcBef>
              <a:buFont typeface="Wingdings"/>
              <a:buChar char=""/>
              <a:tabLst>
                <a:tab pos="299720" algn="l"/>
              </a:tabLst>
            </a:pPr>
            <a:endParaRPr lang="tr-TR" sz="2200" spc="-5" dirty="0" smtClean="0">
              <a:solidFill>
                <a:srgbClr val="C00000"/>
              </a:solidFill>
              <a:cs typeface="Arial"/>
            </a:endParaRPr>
          </a:p>
          <a:p>
            <a:pPr marL="299085" marR="212725" indent="-286385">
              <a:lnSpc>
                <a:spcPct val="100000"/>
              </a:lnSpc>
              <a:spcBef>
                <a:spcPts val="5"/>
              </a:spcBef>
              <a:tabLst>
                <a:tab pos="299720" algn="l"/>
              </a:tabLst>
            </a:pPr>
            <a:endParaRPr sz="2200" dirty="0">
              <a:cs typeface="Arial"/>
            </a:endParaRPr>
          </a:p>
          <a:p>
            <a:pPr>
              <a:lnSpc>
                <a:spcPct val="100000"/>
              </a:lnSpc>
              <a:spcBef>
                <a:spcPts val="30"/>
              </a:spcBef>
              <a:buFont typeface="Wingdings"/>
              <a:buChar char=""/>
            </a:pPr>
            <a:endParaRPr sz="2200" dirty="0">
              <a:cs typeface="Times New Roman"/>
            </a:endParaRPr>
          </a:p>
          <a:p>
            <a:pPr marL="299085" indent="-286385">
              <a:lnSpc>
                <a:spcPct val="100000"/>
              </a:lnSpc>
              <a:tabLst>
                <a:tab pos="299720" algn="l"/>
              </a:tabLst>
            </a:pPr>
            <a:endParaRPr sz="1800" dirty="0">
              <a:latin typeface="Arial"/>
              <a:cs typeface="Arial"/>
            </a:endParaRPr>
          </a:p>
        </p:txBody>
      </p:sp>
      <p:pic>
        <p:nvPicPr>
          <p:cNvPr id="5" name="4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txBox="1"/>
          <p:nvPr/>
        </p:nvSpPr>
        <p:spPr>
          <a:xfrm>
            <a:off x="279908" y="941579"/>
            <a:ext cx="8390890" cy="1885131"/>
          </a:xfrm>
          <a:prstGeom prst="rect">
            <a:avLst/>
          </a:prstGeom>
        </p:spPr>
        <p:txBody>
          <a:bodyPr vert="horz" wrap="square" lIns="0" tIns="12700" rIns="0" bIns="0" rtlCol="0">
            <a:spAutoFit/>
          </a:bodyPr>
          <a:lstStyle/>
          <a:p>
            <a:pPr marL="469900" marR="5080" indent="-457200">
              <a:lnSpc>
                <a:spcPct val="100000"/>
              </a:lnSpc>
              <a:spcBef>
                <a:spcPts val="100"/>
              </a:spcBef>
              <a:buFont typeface="Wingdings"/>
              <a:buChar char=""/>
              <a:tabLst>
                <a:tab pos="469265" algn="l"/>
                <a:tab pos="469900" algn="l"/>
              </a:tabLst>
            </a:pPr>
            <a:endParaRPr lang="tr-TR" sz="2400" spc="-45" dirty="0" smtClean="0">
              <a:cs typeface="Arial"/>
            </a:endParaRPr>
          </a:p>
          <a:p>
            <a:pPr marL="469900" marR="5080" indent="-457200">
              <a:lnSpc>
                <a:spcPct val="100000"/>
              </a:lnSpc>
              <a:spcBef>
                <a:spcPts val="100"/>
              </a:spcBef>
              <a:buFont typeface="Wingdings"/>
              <a:buChar char=""/>
              <a:tabLst>
                <a:tab pos="469265" algn="l"/>
                <a:tab pos="469900" algn="l"/>
              </a:tabLst>
            </a:pPr>
            <a:r>
              <a:rPr sz="2400" b="1" spc="-45" smtClean="0">
                <a:solidFill>
                  <a:srgbClr val="C00000"/>
                </a:solidFill>
                <a:cs typeface="Arial"/>
              </a:rPr>
              <a:t>Taşınır </a:t>
            </a:r>
            <a:r>
              <a:rPr sz="2400" b="1" dirty="0">
                <a:solidFill>
                  <a:srgbClr val="C00000"/>
                </a:solidFill>
                <a:cs typeface="Arial"/>
              </a:rPr>
              <a:t>kontrol </a:t>
            </a:r>
            <a:r>
              <a:rPr sz="2400" b="1" spc="-5" dirty="0">
                <a:solidFill>
                  <a:srgbClr val="C00000"/>
                </a:solidFill>
                <a:cs typeface="Arial"/>
              </a:rPr>
              <a:t>yetkilisi ile taşınır kayıt </a:t>
            </a:r>
            <a:r>
              <a:rPr sz="2400" b="1" dirty="0">
                <a:solidFill>
                  <a:srgbClr val="C00000"/>
                </a:solidFill>
                <a:cs typeface="Arial"/>
              </a:rPr>
              <a:t>yetkilisi </a:t>
            </a:r>
            <a:r>
              <a:rPr sz="2400" b="1" spc="-5" dirty="0">
                <a:solidFill>
                  <a:srgbClr val="C00000"/>
                </a:solidFill>
                <a:cs typeface="Arial"/>
              </a:rPr>
              <a:t>görevi </a:t>
            </a:r>
            <a:r>
              <a:rPr sz="2400" b="1" dirty="0">
                <a:solidFill>
                  <a:srgbClr val="C00000"/>
                </a:solidFill>
                <a:cs typeface="Arial"/>
              </a:rPr>
              <a:t>aynı  </a:t>
            </a:r>
            <a:r>
              <a:rPr sz="2400" b="1" spc="-5">
                <a:solidFill>
                  <a:srgbClr val="C00000"/>
                </a:solidFill>
                <a:cs typeface="Arial"/>
              </a:rPr>
              <a:t>kişide</a:t>
            </a:r>
            <a:r>
              <a:rPr sz="2400" b="1" spc="20">
                <a:solidFill>
                  <a:srgbClr val="C00000"/>
                </a:solidFill>
                <a:cs typeface="Arial"/>
              </a:rPr>
              <a:t> </a:t>
            </a:r>
            <a:r>
              <a:rPr lang="tr-TR" sz="2400" b="1" spc="20" dirty="0" smtClean="0">
                <a:solidFill>
                  <a:srgbClr val="C00000"/>
                </a:solidFill>
                <a:cs typeface="Arial"/>
              </a:rPr>
              <a:t> </a:t>
            </a:r>
            <a:r>
              <a:rPr sz="2400" b="1" spc="-5" smtClean="0">
                <a:solidFill>
                  <a:srgbClr val="C00000"/>
                </a:solidFill>
                <a:cs typeface="Arial"/>
              </a:rPr>
              <a:t>birleşemez</a:t>
            </a:r>
            <a:r>
              <a:rPr sz="2400" b="1" spc="-5" dirty="0" smtClean="0">
                <a:solidFill>
                  <a:srgbClr val="C00000"/>
                </a:solidFill>
                <a:cs typeface="Arial"/>
              </a:rPr>
              <a:t>.</a:t>
            </a:r>
            <a:endParaRPr lang="tr-TR" sz="2400" b="1" spc="-5" dirty="0" smtClean="0">
              <a:solidFill>
                <a:srgbClr val="C00000"/>
              </a:solidFill>
              <a:cs typeface="Arial"/>
            </a:endParaRPr>
          </a:p>
          <a:p>
            <a:pPr marL="469900" marR="5080" indent="-457200">
              <a:lnSpc>
                <a:spcPct val="100000"/>
              </a:lnSpc>
              <a:spcBef>
                <a:spcPts val="100"/>
              </a:spcBef>
              <a:buFont typeface="Wingdings"/>
              <a:buChar char=""/>
              <a:tabLst>
                <a:tab pos="469265" algn="l"/>
                <a:tab pos="469900" algn="l"/>
              </a:tabLst>
            </a:pPr>
            <a:r>
              <a:rPr lang="tr-TR" sz="2400" spc="-5" dirty="0" smtClean="0">
                <a:cs typeface="Arial"/>
              </a:rPr>
              <a:t>Taşınır kayıt ve taşınır kontrol yetkilileri imzaladıkları belgelerden Harcama Yetkilisine karşı sorumludurlar.</a:t>
            </a:r>
            <a:endParaRPr sz="2400" dirty="0">
              <a:cs typeface="Arial"/>
            </a:endParaRPr>
          </a:p>
        </p:txBody>
      </p:sp>
      <p:pic>
        <p:nvPicPr>
          <p:cNvPr id="3" name="2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txBox="1">
            <a:spLocks noGrp="1"/>
          </p:cNvSpPr>
          <p:nvPr>
            <p:ph type="title"/>
          </p:nvPr>
        </p:nvSpPr>
        <p:spPr>
          <a:xfrm>
            <a:off x="2650367" y="69525"/>
            <a:ext cx="3840479" cy="382156"/>
          </a:xfrm>
          <a:prstGeom prst="rect">
            <a:avLst/>
          </a:prstGeom>
        </p:spPr>
        <p:txBody>
          <a:bodyPr vert="horz" wrap="square" lIns="0" tIns="12700" rIns="0" bIns="0" rtlCol="0">
            <a:spAutoFit/>
          </a:bodyPr>
          <a:lstStyle/>
          <a:p>
            <a:pPr marL="12700" algn="ctr">
              <a:lnSpc>
                <a:spcPct val="100000"/>
              </a:lnSpc>
              <a:spcBef>
                <a:spcPts val="100"/>
              </a:spcBef>
            </a:pPr>
            <a:r>
              <a:rPr sz="2400" spc="-30" dirty="0">
                <a:latin typeface="+mj-lt"/>
                <a:cs typeface="Arial"/>
              </a:rPr>
              <a:t>Taşınır </a:t>
            </a:r>
            <a:r>
              <a:rPr sz="2400" spc="-5" dirty="0">
                <a:latin typeface="+mj-lt"/>
                <a:cs typeface="Arial"/>
              </a:rPr>
              <a:t>konsolide</a:t>
            </a:r>
            <a:r>
              <a:rPr sz="2400" spc="-40" dirty="0">
                <a:latin typeface="+mj-lt"/>
                <a:cs typeface="Arial"/>
              </a:rPr>
              <a:t> </a:t>
            </a:r>
            <a:r>
              <a:rPr sz="2400" spc="-5" dirty="0">
                <a:latin typeface="+mj-lt"/>
                <a:cs typeface="Arial"/>
              </a:rPr>
              <a:t>görevlisi</a:t>
            </a:r>
            <a:endParaRPr sz="2400" dirty="0">
              <a:latin typeface="+mj-lt"/>
              <a:cs typeface="Arial"/>
            </a:endParaRPr>
          </a:p>
        </p:txBody>
      </p:sp>
      <p:sp>
        <p:nvSpPr>
          <p:cNvPr id="3" name="object 3"/>
          <p:cNvSpPr txBox="1"/>
          <p:nvPr/>
        </p:nvSpPr>
        <p:spPr>
          <a:xfrm>
            <a:off x="7820663" y="69598"/>
            <a:ext cx="965835" cy="289823"/>
          </a:xfrm>
          <a:prstGeom prst="rect">
            <a:avLst/>
          </a:prstGeom>
        </p:spPr>
        <p:txBody>
          <a:bodyPr vert="horz" wrap="square" lIns="0" tIns="12700" rIns="0" bIns="0" rtlCol="0">
            <a:spAutoFit/>
          </a:bodyPr>
          <a:lstStyle/>
          <a:p>
            <a:pPr marL="12700">
              <a:lnSpc>
                <a:spcPct val="100000"/>
              </a:lnSpc>
              <a:spcBef>
                <a:spcPts val="100"/>
              </a:spcBef>
            </a:pPr>
            <a:r>
              <a:rPr sz="1800" b="1" spc="-5" dirty="0">
                <a:solidFill>
                  <a:srgbClr val="800000"/>
                </a:solidFill>
                <a:latin typeface="Trebuchet MS"/>
                <a:cs typeface="Trebuchet MS"/>
              </a:rPr>
              <a:t>MADDE</a:t>
            </a:r>
            <a:r>
              <a:rPr sz="1800" b="1" spc="-95" dirty="0">
                <a:solidFill>
                  <a:srgbClr val="800000"/>
                </a:solidFill>
                <a:latin typeface="Trebuchet MS"/>
                <a:cs typeface="Trebuchet MS"/>
              </a:rPr>
              <a:t> </a:t>
            </a:r>
            <a:r>
              <a:rPr sz="1800" b="1" dirty="0">
                <a:solidFill>
                  <a:srgbClr val="800000"/>
                </a:solidFill>
                <a:latin typeface="Trebuchet MS"/>
                <a:cs typeface="Trebuchet MS"/>
              </a:rPr>
              <a:t>7</a:t>
            </a:r>
            <a:endParaRPr sz="1800">
              <a:latin typeface="Trebuchet MS"/>
              <a:cs typeface="Trebuchet MS"/>
            </a:endParaRPr>
          </a:p>
        </p:txBody>
      </p:sp>
      <p:sp>
        <p:nvSpPr>
          <p:cNvPr id="4" name="object 4"/>
          <p:cNvSpPr txBox="1"/>
          <p:nvPr/>
        </p:nvSpPr>
        <p:spPr>
          <a:xfrm>
            <a:off x="185420" y="1052830"/>
            <a:ext cx="8634730" cy="1690526"/>
          </a:xfrm>
          <a:prstGeom prst="rect">
            <a:avLst/>
          </a:prstGeom>
        </p:spPr>
        <p:txBody>
          <a:bodyPr vert="horz" wrap="square" lIns="0" tIns="14604" rIns="0" bIns="0" rtlCol="0">
            <a:spAutoFit/>
          </a:bodyPr>
          <a:lstStyle/>
          <a:p>
            <a:pPr marL="12700" marR="5080" indent="914400" algn="just">
              <a:lnSpc>
                <a:spcPct val="99400"/>
              </a:lnSpc>
              <a:spcBef>
                <a:spcPts val="114"/>
              </a:spcBef>
            </a:pPr>
            <a:r>
              <a:rPr sz="2200" spc="-45" dirty="0">
                <a:cs typeface="Arial"/>
              </a:rPr>
              <a:t>Taşınır </a:t>
            </a:r>
            <a:r>
              <a:rPr sz="2200" spc="-5" dirty="0">
                <a:cs typeface="Arial"/>
              </a:rPr>
              <a:t>konsolide görevlisi, </a:t>
            </a:r>
            <a:r>
              <a:rPr lang="tr-TR" sz="2200" spc="-5" dirty="0" smtClean="0">
                <a:cs typeface="Arial"/>
              </a:rPr>
              <a:t>taşınır</a:t>
            </a:r>
            <a:r>
              <a:rPr sz="2200" spc="-5" dirty="0" smtClean="0">
                <a:cs typeface="Arial"/>
              </a:rPr>
              <a:t> </a:t>
            </a:r>
            <a:r>
              <a:rPr sz="2200" spc="-5" dirty="0">
                <a:cs typeface="Arial"/>
              </a:rPr>
              <a:t>hesaplarını </a:t>
            </a:r>
            <a:r>
              <a:rPr sz="2200" dirty="0">
                <a:cs typeface="Arial"/>
              </a:rPr>
              <a:t>konsolide  </a:t>
            </a:r>
            <a:r>
              <a:rPr sz="2200" spc="-5" dirty="0">
                <a:cs typeface="Arial"/>
              </a:rPr>
              <a:t>ederek </a:t>
            </a:r>
            <a:r>
              <a:rPr sz="2200" b="1" dirty="0">
                <a:solidFill>
                  <a:srgbClr val="C00000"/>
                </a:solidFill>
                <a:cs typeface="Arial"/>
              </a:rPr>
              <a:t>İdare </a:t>
            </a:r>
            <a:r>
              <a:rPr sz="2200" b="1" spc="-50" dirty="0">
                <a:solidFill>
                  <a:srgbClr val="C00000"/>
                </a:solidFill>
                <a:cs typeface="Arial"/>
              </a:rPr>
              <a:t>Taşınır </a:t>
            </a:r>
            <a:r>
              <a:rPr sz="2200" b="1" dirty="0">
                <a:solidFill>
                  <a:srgbClr val="C00000"/>
                </a:solidFill>
                <a:cs typeface="Arial"/>
              </a:rPr>
              <a:t>Mal </a:t>
            </a:r>
            <a:r>
              <a:rPr sz="2200" b="1" spc="-5" dirty="0">
                <a:solidFill>
                  <a:srgbClr val="C00000"/>
                </a:solidFill>
                <a:cs typeface="Arial"/>
              </a:rPr>
              <a:t>Yönetimi Ayrıntılı Hesap Cetveli ile  </a:t>
            </a:r>
            <a:r>
              <a:rPr sz="2200" b="1" dirty="0">
                <a:solidFill>
                  <a:srgbClr val="C00000"/>
                </a:solidFill>
                <a:cs typeface="Arial"/>
              </a:rPr>
              <a:t>İdare </a:t>
            </a:r>
            <a:r>
              <a:rPr sz="2200" b="1" spc="-50" dirty="0">
                <a:solidFill>
                  <a:srgbClr val="C00000"/>
                </a:solidFill>
                <a:cs typeface="Arial"/>
              </a:rPr>
              <a:t>Taşınır </a:t>
            </a:r>
            <a:r>
              <a:rPr sz="2200" b="1" dirty="0">
                <a:solidFill>
                  <a:srgbClr val="C00000"/>
                </a:solidFill>
                <a:cs typeface="Arial"/>
              </a:rPr>
              <a:t>Mal Yönetim </a:t>
            </a:r>
            <a:r>
              <a:rPr sz="2200" b="1" spc="-5" dirty="0">
                <a:solidFill>
                  <a:srgbClr val="C00000"/>
                </a:solidFill>
                <a:cs typeface="Arial"/>
              </a:rPr>
              <a:t>Hesabı </a:t>
            </a:r>
            <a:r>
              <a:rPr sz="2200" b="1">
                <a:solidFill>
                  <a:srgbClr val="C00000"/>
                </a:solidFill>
                <a:cs typeface="Arial"/>
              </a:rPr>
              <a:t>İcmal </a:t>
            </a:r>
            <a:r>
              <a:rPr lang="tr-TR" sz="2200" b="1" dirty="0" smtClean="0">
                <a:solidFill>
                  <a:srgbClr val="C00000"/>
                </a:solidFill>
                <a:cs typeface="Arial"/>
              </a:rPr>
              <a:t> </a:t>
            </a:r>
            <a:r>
              <a:rPr sz="2200" b="1" spc="-5" smtClean="0">
                <a:solidFill>
                  <a:srgbClr val="C00000"/>
                </a:solidFill>
                <a:cs typeface="Arial"/>
              </a:rPr>
              <a:t>Cetvelini</a:t>
            </a:r>
            <a:r>
              <a:rPr sz="2200" spc="-5" smtClean="0">
                <a:solidFill>
                  <a:srgbClr val="C00000"/>
                </a:solidFill>
                <a:cs typeface="Arial"/>
              </a:rPr>
              <a:t> </a:t>
            </a:r>
            <a:r>
              <a:rPr lang="tr-TR" sz="2200" spc="-5" dirty="0" smtClean="0">
                <a:solidFill>
                  <a:srgbClr val="C00000"/>
                </a:solidFill>
                <a:cs typeface="Arial"/>
              </a:rPr>
              <a:t> </a:t>
            </a:r>
            <a:r>
              <a:rPr sz="2200" spc="-5" smtClean="0">
                <a:cs typeface="Arial"/>
              </a:rPr>
              <a:t>hazırla</a:t>
            </a:r>
            <a:r>
              <a:rPr lang="tr-TR" sz="2200" spc="-5" dirty="0" smtClean="0">
                <a:cs typeface="Arial"/>
              </a:rPr>
              <a:t>yarak Sayıştay Başkanlığına gönderir.Ayrıca bu hesap   İdarenin  Kesin hesabının ekinde  Hazine ve Maliye Bakanlığına da gönderilir.</a:t>
            </a:r>
            <a:endParaRPr sz="2200" dirty="0">
              <a:cs typeface="Arial"/>
            </a:endParaRPr>
          </a:p>
        </p:txBody>
      </p:sp>
      <p:pic>
        <p:nvPicPr>
          <p:cNvPr id="5" name="4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txBox="1">
            <a:spLocks noGrp="1"/>
          </p:cNvSpPr>
          <p:nvPr>
            <p:ph type="title"/>
          </p:nvPr>
        </p:nvSpPr>
        <p:spPr>
          <a:xfrm>
            <a:off x="1542033" y="57335"/>
            <a:ext cx="6041390" cy="382156"/>
          </a:xfrm>
          <a:prstGeom prst="rect">
            <a:avLst/>
          </a:prstGeom>
        </p:spPr>
        <p:txBody>
          <a:bodyPr vert="horz" wrap="square" lIns="0" tIns="12700" rIns="0" bIns="0" rtlCol="0">
            <a:spAutoFit/>
          </a:bodyPr>
          <a:lstStyle/>
          <a:p>
            <a:pPr marL="12700" algn="ctr">
              <a:lnSpc>
                <a:spcPct val="100000"/>
              </a:lnSpc>
              <a:spcBef>
                <a:spcPts val="100"/>
              </a:spcBef>
            </a:pPr>
            <a:r>
              <a:rPr sz="2400" spc="-145">
                <a:latin typeface="+mj-lt"/>
              </a:rPr>
              <a:t>Muhasebe</a:t>
            </a:r>
            <a:r>
              <a:rPr sz="2400" spc="-240">
                <a:latin typeface="+mj-lt"/>
              </a:rPr>
              <a:t> </a:t>
            </a:r>
            <a:r>
              <a:rPr lang="tr-TR" sz="2400" spc="-240" dirty="0" smtClean="0">
                <a:latin typeface="+mj-lt"/>
              </a:rPr>
              <a:t> </a:t>
            </a:r>
            <a:r>
              <a:rPr sz="2400" spc="-105" smtClean="0">
                <a:latin typeface="+mj-lt"/>
              </a:rPr>
              <a:t>yetkililerinin</a:t>
            </a:r>
            <a:r>
              <a:rPr sz="2400" spc="-245" smtClean="0">
                <a:latin typeface="+mj-lt"/>
              </a:rPr>
              <a:t> </a:t>
            </a:r>
            <a:r>
              <a:rPr sz="2400" spc="-260" smtClean="0">
                <a:latin typeface="+mj-lt"/>
              </a:rPr>
              <a:t> </a:t>
            </a:r>
            <a:r>
              <a:rPr sz="2400" spc="-120" dirty="0">
                <a:latin typeface="+mj-lt"/>
              </a:rPr>
              <a:t>sorumlulukları</a:t>
            </a:r>
            <a:endParaRPr sz="2400" dirty="0">
              <a:latin typeface="+mj-lt"/>
            </a:endParaRPr>
          </a:p>
        </p:txBody>
      </p:sp>
      <p:sp>
        <p:nvSpPr>
          <p:cNvPr id="3" name="object 3"/>
          <p:cNvSpPr txBox="1"/>
          <p:nvPr/>
        </p:nvSpPr>
        <p:spPr>
          <a:xfrm>
            <a:off x="7822187" y="69598"/>
            <a:ext cx="965835" cy="289823"/>
          </a:xfrm>
          <a:prstGeom prst="rect">
            <a:avLst/>
          </a:prstGeom>
        </p:spPr>
        <p:txBody>
          <a:bodyPr vert="horz" wrap="square" lIns="0" tIns="12700" rIns="0" bIns="0" rtlCol="0">
            <a:spAutoFit/>
          </a:bodyPr>
          <a:lstStyle/>
          <a:p>
            <a:pPr marL="12700">
              <a:lnSpc>
                <a:spcPct val="100000"/>
              </a:lnSpc>
              <a:spcBef>
                <a:spcPts val="100"/>
              </a:spcBef>
            </a:pPr>
            <a:r>
              <a:rPr sz="1800" b="1" spc="-5" dirty="0">
                <a:solidFill>
                  <a:srgbClr val="800000"/>
                </a:solidFill>
                <a:latin typeface="Trebuchet MS"/>
                <a:cs typeface="Trebuchet MS"/>
              </a:rPr>
              <a:t>MADDE</a:t>
            </a:r>
            <a:r>
              <a:rPr sz="1800" b="1" spc="-95" dirty="0">
                <a:solidFill>
                  <a:srgbClr val="800000"/>
                </a:solidFill>
                <a:latin typeface="Trebuchet MS"/>
                <a:cs typeface="Trebuchet MS"/>
              </a:rPr>
              <a:t> </a:t>
            </a:r>
            <a:r>
              <a:rPr sz="1800" b="1" dirty="0">
                <a:solidFill>
                  <a:srgbClr val="800000"/>
                </a:solidFill>
                <a:latin typeface="Trebuchet MS"/>
                <a:cs typeface="Trebuchet MS"/>
              </a:rPr>
              <a:t>8</a:t>
            </a:r>
            <a:endParaRPr sz="1800">
              <a:latin typeface="Trebuchet MS"/>
              <a:cs typeface="Trebuchet MS"/>
            </a:endParaRPr>
          </a:p>
        </p:txBody>
      </p:sp>
      <p:sp>
        <p:nvSpPr>
          <p:cNvPr id="6" name="object 6"/>
          <p:cNvSpPr txBox="1"/>
          <p:nvPr/>
        </p:nvSpPr>
        <p:spPr>
          <a:xfrm>
            <a:off x="4396524" y="2251076"/>
            <a:ext cx="2385276" cy="351378"/>
          </a:xfrm>
          <a:prstGeom prst="rect">
            <a:avLst/>
          </a:prstGeom>
        </p:spPr>
        <p:txBody>
          <a:bodyPr vert="horz" wrap="square" lIns="0" tIns="12700" rIns="0" bIns="0" rtlCol="0">
            <a:spAutoFit/>
          </a:bodyPr>
          <a:lstStyle/>
          <a:p>
            <a:pPr marL="12700">
              <a:lnSpc>
                <a:spcPct val="100000"/>
              </a:lnSpc>
              <a:spcBef>
                <a:spcPts val="100"/>
              </a:spcBef>
              <a:tabLst>
                <a:tab pos="541020" algn="l"/>
              </a:tabLst>
            </a:pPr>
            <a:endParaRPr sz="2200" dirty="0">
              <a:cs typeface="Arial"/>
            </a:endParaRPr>
          </a:p>
        </p:txBody>
      </p:sp>
      <p:sp>
        <p:nvSpPr>
          <p:cNvPr id="7" name="object 7"/>
          <p:cNvSpPr txBox="1"/>
          <p:nvPr/>
        </p:nvSpPr>
        <p:spPr>
          <a:xfrm>
            <a:off x="6894690" y="2251076"/>
            <a:ext cx="1386840" cy="351378"/>
          </a:xfrm>
          <a:prstGeom prst="rect">
            <a:avLst/>
          </a:prstGeom>
        </p:spPr>
        <p:txBody>
          <a:bodyPr vert="horz" wrap="square" lIns="0" tIns="12700" rIns="0" bIns="0" rtlCol="0">
            <a:spAutoFit/>
          </a:bodyPr>
          <a:lstStyle/>
          <a:p>
            <a:pPr marL="12700">
              <a:lnSpc>
                <a:spcPct val="100000"/>
              </a:lnSpc>
              <a:spcBef>
                <a:spcPts val="100"/>
              </a:spcBef>
            </a:pPr>
            <a:endParaRPr sz="2200" dirty="0">
              <a:cs typeface="Arial"/>
            </a:endParaRPr>
          </a:p>
        </p:txBody>
      </p:sp>
      <p:sp>
        <p:nvSpPr>
          <p:cNvPr id="8" name="object 8"/>
          <p:cNvSpPr txBox="1"/>
          <p:nvPr/>
        </p:nvSpPr>
        <p:spPr>
          <a:xfrm>
            <a:off x="8488493" y="2251076"/>
            <a:ext cx="469265" cy="351378"/>
          </a:xfrm>
          <a:prstGeom prst="rect">
            <a:avLst/>
          </a:prstGeom>
        </p:spPr>
        <p:txBody>
          <a:bodyPr vert="horz" wrap="square" lIns="0" tIns="12700" rIns="0" bIns="0" rtlCol="0">
            <a:spAutoFit/>
          </a:bodyPr>
          <a:lstStyle/>
          <a:p>
            <a:pPr marL="12700">
              <a:lnSpc>
                <a:spcPct val="100000"/>
              </a:lnSpc>
              <a:spcBef>
                <a:spcPts val="100"/>
              </a:spcBef>
            </a:pPr>
            <a:endParaRPr sz="2200" dirty="0">
              <a:cs typeface="Arial"/>
            </a:endParaRPr>
          </a:p>
        </p:txBody>
      </p:sp>
      <p:sp>
        <p:nvSpPr>
          <p:cNvPr id="9" name="object 9"/>
          <p:cNvSpPr txBox="1"/>
          <p:nvPr/>
        </p:nvSpPr>
        <p:spPr>
          <a:xfrm>
            <a:off x="381000" y="2571750"/>
            <a:ext cx="8559800" cy="335989"/>
          </a:xfrm>
          <a:prstGeom prst="rect">
            <a:avLst/>
          </a:prstGeom>
        </p:spPr>
        <p:txBody>
          <a:bodyPr vert="horz" wrap="square" lIns="0" tIns="12700" rIns="0" bIns="0" rtlCol="0">
            <a:spAutoFit/>
          </a:bodyPr>
          <a:lstStyle/>
          <a:p>
            <a:pPr marL="12700">
              <a:lnSpc>
                <a:spcPct val="100000"/>
              </a:lnSpc>
              <a:spcBef>
                <a:spcPts val="100"/>
              </a:spcBef>
              <a:tabLst>
                <a:tab pos="2048510" algn="l"/>
                <a:tab pos="3091180" algn="l"/>
                <a:tab pos="4667885" algn="l"/>
                <a:tab pos="5621020" algn="l"/>
                <a:tab pos="7169784" algn="l"/>
              </a:tabLst>
            </a:pPr>
            <a:endParaRPr sz="2100" dirty="0">
              <a:latin typeface="Arial"/>
              <a:cs typeface="Arial"/>
            </a:endParaRPr>
          </a:p>
        </p:txBody>
      </p:sp>
      <p:sp>
        <p:nvSpPr>
          <p:cNvPr id="11" name="object 11"/>
          <p:cNvSpPr txBox="1"/>
          <p:nvPr/>
        </p:nvSpPr>
        <p:spPr>
          <a:xfrm>
            <a:off x="7683791" y="2886838"/>
            <a:ext cx="1270000" cy="351378"/>
          </a:xfrm>
          <a:prstGeom prst="rect">
            <a:avLst/>
          </a:prstGeom>
        </p:spPr>
        <p:txBody>
          <a:bodyPr vert="horz" wrap="square" lIns="0" tIns="12700" rIns="0" bIns="0" rtlCol="0">
            <a:spAutoFit/>
          </a:bodyPr>
          <a:lstStyle/>
          <a:p>
            <a:pPr marL="12700">
              <a:lnSpc>
                <a:spcPct val="100000"/>
              </a:lnSpc>
              <a:spcBef>
                <a:spcPts val="100"/>
              </a:spcBef>
            </a:pPr>
            <a:endParaRPr sz="2200" dirty="0">
              <a:cs typeface="Arial"/>
            </a:endParaRPr>
          </a:p>
        </p:txBody>
      </p:sp>
      <p:sp>
        <p:nvSpPr>
          <p:cNvPr id="12" name="object 12"/>
          <p:cNvSpPr txBox="1"/>
          <p:nvPr/>
        </p:nvSpPr>
        <p:spPr>
          <a:xfrm>
            <a:off x="392688" y="895350"/>
            <a:ext cx="8562975" cy="1381147"/>
          </a:xfrm>
          <a:prstGeom prst="rect">
            <a:avLst/>
          </a:prstGeom>
        </p:spPr>
        <p:txBody>
          <a:bodyPr vert="horz" wrap="square" lIns="0" tIns="13970" rIns="0" bIns="0" rtlCol="0">
            <a:spAutoFit/>
          </a:bodyPr>
          <a:lstStyle/>
          <a:p>
            <a:pPr marL="12700" marR="5080" algn="just">
              <a:lnSpc>
                <a:spcPct val="99600"/>
              </a:lnSpc>
              <a:spcBef>
                <a:spcPts val="110"/>
              </a:spcBef>
            </a:pPr>
            <a:endParaRPr lang="tr-TR" sz="2200" spc="-5" dirty="0" smtClean="0">
              <a:cs typeface="Arial"/>
            </a:endParaRPr>
          </a:p>
          <a:p>
            <a:pPr marL="12700" marR="5080" algn="just">
              <a:lnSpc>
                <a:spcPct val="99600"/>
              </a:lnSpc>
              <a:spcBef>
                <a:spcPts val="110"/>
              </a:spcBef>
            </a:pPr>
            <a:r>
              <a:rPr sz="2200" spc="-5" smtClean="0">
                <a:cs typeface="Arial"/>
              </a:rPr>
              <a:t>Harcama </a:t>
            </a:r>
            <a:r>
              <a:rPr sz="2200" spc="-5" dirty="0">
                <a:cs typeface="Arial"/>
              </a:rPr>
              <a:t>Birimi </a:t>
            </a:r>
            <a:r>
              <a:rPr sz="2200" spc="-40" dirty="0">
                <a:cs typeface="Arial"/>
              </a:rPr>
              <a:t>Taşınır </a:t>
            </a:r>
            <a:r>
              <a:rPr sz="2200" spc="-5" dirty="0">
                <a:cs typeface="Arial"/>
              </a:rPr>
              <a:t>Yönetim Hesabı Cetvelinde gösterilen </a:t>
            </a:r>
            <a:r>
              <a:rPr sz="2200" dirty="0">
                <a:cs typeface="Arial"/>
              </a:rPr>
              <a:t>tutarların  </a:t>
            </a:r>
            <a:r>
              <a:rPr sz="2200" spc="-5" dirty="0">
                <a:cs typeface="Arial"/>
              </a:rPr>
              <a:t>muhasebe kayıtlarıyla uygunluğunu inceleyip onaylayarak harcama  yetkilisine vermekle</a:t>
            </a:r>
            <a:r>
              <a:rPr sz="2200" spc="-20" dirty="0">
                <a:cs typeface="Arial"/>
              </a:rPr>
              <a:t> </a:t>
            </a:r>
            <a:r>
              <a:rPr sz="2200" spc="-25" dirty="0">
                <a:cs typeface="Arial"/>
              </a:rPr>
              <a:t>sınırlıdır.</a:t>
            </a:r>
            <a:endParaRPr sz="2200" dirty="0">
              <a:cs typeface="Arial"/>
            </a:endParaRPr>
          </a:p>
        </p:txBody>
      </p:sp>
      <p:pic>
        <p:nvPicPr>
          <p:cNvPr id="10" name="9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txBox="1">
            <a:spLocks noGrp="1"/>
          </p:cNvSpPr>
          <p:nvPr>
            <p:ph type="title"/>
          </p:nvPr>
        </p:nvSpPr>
        <p:spPr>
          <a:xfrm>
            <a:off x="1854458" y="37545"/>
            <a:ext cx="5459095" cy="381515"/>
          </a:xfrm>
          <a:prstGeom prst="rect">
            <a:avLst/>
          </a:prstGeom>
        </p:spPr>
        <p:txBody>
          <a:bodyPr vert="horz" wrap="square" lIns="0" tIns="12065" rIns="0" bIns="0" rtlCol="0">
            <a:spAutoFit/>
          </a:bodyPr>
          <a:lstStyle/>
          <a:p>
            <a:pPr marL="12700" algn="ctr">
              <a:lnSpc>
                <a:spcPct val="100000"/>
              </a:lnSpc>
              <a:spcBef>
                <a:spcPts val="95"/>
              </a:spcBef>
            </a:pPr>
            <a:r>
              <a:rPr sz="2400" spc="-5" dirty="0">
                <a:latin typeface="+mj-lt"/>
                <a:cs typeface="Arial"/>
              </a:rPr>
              <a:t>Taşınır </a:t>
            </a:r>
            <a:r>
              <a:rPr sz="2400" dirty="0">
                <a:latin typeface="+mj-lt"/>
                <a:cs typeface="Arial"/>
              </a:rPr>
              <a:t>İşlem </a:t>
            </a:r>
            <a:r>
              <a:rPr sz="2400" spc="-5" dirty="0">
                <a:latin typeface="+mj-lt"/>
                <a:cs typeface="Arial"/>
              </a:rPr>
              <a:t>Fişi (Örnek: 5;</a:t>
            </a:r>
            <a:r>
              <a:rPr sz="2400" dirty="0">
                <a:latin typeface="+mj-lt"/>
                <a:cs typeface="Arial"/>
              </a:rPr>
              <a:t> </a:t>
            </a:r>
            <a:r>
              <a:rPr sz="2400" spc="-10" dirty="0">
                <a:latin typeface="+mj-lt"/>
                <a:cs typeface="Arial"/>
              </a:rPr>
              <a:t>5/A)</a:t>
            </a:r>
            <a:endParaRPr sz="2400" dirty="0">
              <a:latin typeface="+mj-lt"/>
              <a:cs typeface="Arial"/>
            </a:endParaRPr>
          </a:p>
        </p:txBody>
      </p:sp>
      <p:sp>
        <p:nvSpPr>
          <p:cNvPr id="3" name="object 3"/>
          <p:cNvSpPr txBox="1"/>
          <p:nvPr/>
        </p:nvSpPr>
        <p:spPr>
          <a:xfrm>
            <a:off x="401827" y="1276350"/>
            <a:ext cx="8577580" cy="1027011"/>
          </a:xfrm>
          <a:prstGeom prst="rect">
            <a:avLst/>
          </a:prstGeom>
        </p:spPr>
        <p:txBody>
          <a:bodyPr vert="horz" wrap="square" lIns="0" tIns="14604" rIns="0" bIns="0" rtlCol="0">
            <a:spAutoFit/>
          </a:bodyPr>
          <a:lstStyle/>
          <a:p>
            <a:pPr marL="12700" marR="5080" indent="914400" algn="just">
              <a:lnSpc>
                <a:spcPct val="99400"/>
              </a:lnSpc>
              <a:spcBef>
                <a:spcPts val="114"/>
              </a:spcBef>
            </a:pPr>
            <a:endParaRPr sz="2200" dirty="0" smtClean="0">
              <a:cs typeface="Times New Roman"/>
            </a:endParaRPr>
          </a:p>
          <a:p>
            <a:pPr marL="355600" indent="-342900">
              <a:lnSpc>
                <a:spcPct val="100000"/>
              </a:lnSpc>
              <a:buFont typeface="Wingdings"/>
              <a:buChar char=""/>
              <a:tabLst>
                <a:tab pos="355600" algn="l"/>
              </a:tabLst>
            </a:pPr>
            <a:r>
              <a:rPr lang="tr-TR" sz="2200" dirty="0" smtClean="0">
                <a:cs typeface="Arial"/>
              </a:rPr>
              <a:t> </a:t>
            </a:r>
            <a:r>
              <a:rPr sz="2200" smtClean="0">
                <a:cs typeface="Arial"/>
              </a:rPr>
              <a:t>Fiş, </a:t>
            </a:r>
            <a:r>
              <a:rPr lang="tr-TR" sz="2200" dirty="0" smtClean="0">
                <a:cs typeface="Arial"/>
              </a:rPr>
              <a:t> </a:t>
            </a:r>
            <a:r>
              <a:rPr sz="2200" spc="-5" smtClean="0">
                <a:cs typeface="Arial"/>
              </a:rPr>
              <a:t>dayanağını </a:t>
            </a:r>
            <a:r>
              <a:rPr lang="tr-TR" sz="2200" spc="-5" dirty="0" smtClean="0">
                <a:cs typeface="Arial"/>
              </a:rPr>
              <a:t> </a:t>
            </a:r>
            <a:r>
              <a:rPr sz="2200" spc="-5" smtClean="0">
                <a:cs typeface="Arial"/>
              </a:rPr>
              <a:t>oluşturan </a:t>
            </a:r>
            <a:r>
              <a:rPr lang="tr-TR" sz="2200" spc="-5" dirty="0" smtClean="0">
                <a:cs typeface="Arial"/>
              </a:rPr>
              <a:t> </a:t>
            </a:r>
            <a:r>
              <a:rPr sz="2200" spc="-5" smtClean="0">
                <a:cs typeface="Arial"/>
              </a:rPr>
              <a:t>belgenin </a:t>
            </a:r>
            <a:r>
              <a:rPr lang="tr-TR" sz="2200" spc="-5" dirty="0" smtClean="0">
                <a:cs typeface="Arial"/>
              </a:rPr>
              <a:t> </a:t>
            </a:r>
            <a:r>
              <a:rPr sz="2200" spc="-5" smtClean="0">
                <a:cs typeface="Arial"/>
              </a:rPr>
              <a:t>tarihinden </a:t>
            </a:r>
            <a:r>
              <a:rPr lang="tr-TR" sz="2200" spc="-5" dirty="0" smtClean="0">
                <a:cs typeface="Arial"/>
              </a:rPr>
              <a:t> </a:t>
            </a:r>
            <a:r>
              <a:rPr sz="2200" smtClean="0">
                <a:cs typeface="Arial"/>
              </a:rPr>
              <a:t>önceki </a:t>
            </a:r>
            <a:r>
              <a:rPr lang="tr-TR" sz="2200" dirty="0" smtClean="0">
                <a:cs typeface="Arial"/>
              </a:rPr>
              <a:t> </a:t>
            </a:r>
            <a:r>
              <a:rPr sz="2200" smtClean="0">
                <a:cs typeface="Arial"/>
              </a:rPr>
              <a:t>bir </a:t>
            </a:r>
            <a:r>
              <a:rPr lang="tr-TR" sz="2200" dirty="0" smtClean="0">
                <a:cs typeface="Arial"/>
              </a:rPr>
              <a:t> </a:t>
            </a:r>
            <a:r>
              <a:rPr sz="2200" smtClean="0">
                <a:cs typeface="Arial"/>
              </a:rPr>
              <a:t>tarihi</a:t>
            </a:r>
            <a:r>
              <a:rPr sz="2200" spc="-110" smtClean="0">
                <a:cs typeface="Arial"/>
              </a:rPr>
              <a:t> </a:t>
            </a:r>
            <a:r>
              <a:rPr lang="tr-TR" sz="2200" spc="-110" dirty="0" smtClean="0">
                <a:cs typeface="Arial"/>
              </a:rPr>
              <a:t> </a:t>
            </a:r>
            <a:r>
              <a:rPr sz="2200" spc="-5" smtClean="0">
                <a:cs typeface="Arial"/>
              </a:rPr>
              <a:t>taşıyamaz</a:t>
            </a:r>
            <a:r>
              <a:rPr sz="2200" spc="-5" dirty="0" smtClean="0">
                <a:cs typeface="Arial"/>
              </a:rPr>
              <a:t>.</a:t>
            </a:r>
            <a:endParaRPr sz="2200" dirty="0">
              <a:cs typeface="Arial"/>
            </a:endParaRPr>
          </a:p>
        </p:txBody>
      </p:sp>
      <p:pic>
        <p:nvPicPr>
          <p:cNvPr id="4" name="3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txBox="1">
            <a:spLocks noGrp="1"/>
          </p:cNvSpPr>
          <p:nvPr>
            <p:ph type="title"/>
          </p:nvPr>
        </p:nvSpPr>
        <p:spPr>
          <a:xfrm>
            <a:off x="1854458" y="37545"/>
            <a:ext cx="5459095" cy="381515"/>
          </a:xfrm>
          <a:prstGeom prst="rect">
            <a:avLst/>
          </a:prstGeom>
        </p:spPr>
        <p:txBody>
          <a:bodyPr vert="horz" wrap="square" lIns="0" tIns="12065" rIns="0" bIns="0" rtlCol="0">
            <a:spAutoFit/>
          </a:bodyPr>
          <a:lstStyle/>
          <a:p>
            <a:pPr marL="12700" algn="ctr">
              <a:lnSpc>
                <a:spcPct val="100000"/>
              </a:lnSpc>
              <a:spcBef>
                <a:spcPts val="95"/>
              </a:spcBef>
            </a:pPr>
            <a:r>
              <a:rPr lang="tr-TR" sz="2400" dirty="0" smtClean="0">
                <a:latin typeface="+mj-lt"/>
                <a:cs typeface="Arial"/>
              </a:rPr>
              <a:t>Taşınır İstek Belgesi</a:t>
            </a:r>
            <a:endParaRPr sz="2400" dirty="0">
              <a:latin typeface="+mj-lt"/>
              <a:cs typeface="Arial"/>
            </a:endParaRPr>
          </a:p>
        </p:txBody>
      </p:sp>
      <p:sp>
        <p:nvSpPr>
          <p:cNvPr id="3" name="object 3"/>
          <p:cNvSpPr txBox="1"/>
          <p:nvPr/>
        </p:nvSpPr>
        <p:spPr>
          <a:xfrm>
            <a:off x="401827" y="787655"/>
            <a:ext cx="8577580" cy="685058"/>
          </a:xfrm>
          <a:prstGeom prst="rect">
            <a:avLst/>
          </a:prstGeom>
        </p:spPr>
        <p:txBody>
          <a:bodyPr vert="horz" wrap="square" lIns="0" tIns="14604" rIns="0" bIns="0" rtlCol="0">
            <a:spAutoFit/>
          </a:bodyPr>
          <a:lstStyle/>
          <a:p>
            <a:pPr marL="12700" marR="5080" indent="914400" algn="just">
              <a:lnSpc>
                <a:spcPct val="99400"/>
              </a:lnSpc>
              <a:spcBef>
                <a:spcPts val="114"/>
              </a:spcBef>
            </a:pPr>
            <a:r>
              <a:rPr lang="tr-TR" sz="2200" dirty="0" smtClean="0">
                <a:cs typeface="Arial"/>
              </a:rPr>
              <a:t>Bu belge, ambarlardan taşınır talep edildiğinde kullanılır ve talepte bulunan birim yetkilisinin onayını taşır.</a:t>
            </a:r>
            <a:endParaRPr sz="2200" dirty="0">
              <a:cs typeface="Arial"/>
            </a:endParaRPr>
          </a:p>
        </p:txBody>
      </p:sp>
      <p:pic>
        <p:nvPicPr>
          <p:cNvPr id="4" name="3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txBox="1">
            <a:spLocks noGrp="1"/>
          </p:cNvSpPr>
          <p:nvPr>
            <p:ph type="title"/>
          </p:nvPr>
        </p:nvSpPr>
        <p:spPr>
          <a:xfrm>
            <a:off x="1854458" y="37545"/>
            <a:ext cx="5459095" cy="381515"/>
          </a:xfrm>
          <a:prstGeom prst="rect">
            <a:avLst/>
          </a:prstGeom>
        </p:spPr>
        <p:txBody>
          <a:bodyPr vert="horz" wrap="square" lIns="0" tIns="12065" rIns="0" bIns="0" rtlCol="0">
            <a:spAutoFit/>
          </a:bodyPr>
          <a:lstStyle/>
          <a:p>
            <a:pPr marL="12700" algn="ctr">
              <a:lnSpc>
                <a:spcPct val="100000"/>
              </a:lnSpc>
              <a:spcBef>
                <a:spcPts val="95"/>
              </a:spcBef>
            </a:pPr>
            <a:r>
              <a:rPr lang="tr-TR" sz="2400" dirty="0" smtClean="0">
                <a:latin typeface="+mj-lt"/>
                <a:cs typeface="Arial"/>
              </a:rPr>
              <a:t>Taşınır Teslim Belgesi</a:t>
            </a:r>
            <a:endParaRPr sz="2400" dirty="0">
              <a:latin typeface="+mj-lt"/>
              <a:cs typeface="Arial"/>
            </a:endParaRPr>
          </a:p>
        </p:txBody>
      </p:sp>
      <p:sp>
        <p:nvSpPr>
          <p:cNvPr id="3" name="object 3"/>
          <p:cNvSpPr txBox="1"/>
          <p:nvPr/>
        </p:nvSpPr>
        <p:spPr>
          <a:xfrm>
            <a:off x="401827" y="787655"/>
            <a:ext cx="8577580" cy="1039835"/>
          </a:xfrm>
          <a:prstGeom prst="rect">
            <a:avLst/>
          </a:prstGeom>
        </p:spPr>
        <p:txBody>
          <a:bodyPr vert="horz" wrap="square" lIns="0" tIns="14604" rIns="0" bIns="0" rtlCol="0">
            <a:spAutoFit/>
          </a:bodyPr>
          <a:lstStyle/>
          <a:p>
            <a:pPr marL="12700" marR="5080" indent="914400" algn="just">
              <a:lnSpc>
                <a:spcPct val="99400"/>
              </a:lnSpc>
              <a:spcBef>
                <a:spcPts val="114"/>
              </a:spcBef>
            </a:pPr>
            <a:r>
              <a:rPr lang="tr-TR" sz="2200" spc="-10" dirty="0" smtClean="0">
                <a:cs typeface="Arial"/>
              </a:rPr>
              <a:t>Dayanıklı taşınırlar kişilere, </a:t>
            </a:r>
            <a:r>
              <a:rPr lang="tr-TR" sz="2200" spc="-35" dirty="0" smtClean="0">
                <a:solidFill>
                  <a:srgbClr val="C00000"/>
                </a:solidFill>
                <a:cs typeface="Arial"/>
              </a:rPr>
              <a:t>Taşınır Teslim </a:t>
            </a:r>
            <a:r>
              <a:rPr lang="tr-TR" sz="2200" spc="-5" dirty="0" smtClean="0">
                <a:solidFill>
                  <a:srgbClr val="C00000"/>
                </a:solidFill>
                <a:cs typeface="Arial"/>
              </a:rPr>
              <a:t>Belgesi </a:t>
            </a:r>
            <a:r>
              <a:rPr lang="tr-TR" sz="2200" spc="-5" dirty="0" smtClean="0">
                <a:cs typeface="Arial"/>
              </a:rPr>
              <a:t> düzenlenerek kullanıma</a:t>
            </a:r>
            <a:r>
              <a:rPr lang="tr-TR" sz="2200" spc="45" dirty="0" smtClean="0">
                <a:cs typeface="Arial"/>
              </a:rPr>
              <a:t> </a:t>
            </a:r>
            <a:r>
              <a:rPr lang="tr-TR" sz="2200" spc="-15" dirty="0" smtClean="0">
                <a:cs typeface="Arial"/>
              </a:rPr>
              <a:t>verilir.</a:t>
            </a:r>
            <a:endParaRPr lang="tr-TR" sz="2200" dirty="0" smtClean="0">
              <a:cs typeface="Arial"/>
            </a:endParaRPr>
          </a:p>
          <a:p>
            <a:pPr marL="12700" marR="5080" indent="914400" algn="just">
              <a:lnSpc>
                <a:spcPct val="99400"/>
              </a:lnSpc>
              <a:spcBef>
                <a:spcPts val="114"/>
              </a:spcBef>
            </a:pPr>
            <a:endParaRPr sz="2200" dirty="0">
              <a:cs typeface="Arial"/>
            </a:endParaRPr>
          </a:p>
        </p:txBody>
      </p:sp>
      <p:pic>
        <p:nvPicPr>
          <p:cNvPr id="4" name="3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txBox="1">
            <a:spLocks noGrp="1"/>
          </p:cNvSpPr>
          <p:nvPr>
            <p:ph type="title"/>
          </p:nvPr>
        </p:nvSpPr>
        <p:spPr>
          <a:xfrm>
            <a:off x="1854458" y="37545"/>
            <a:ext cx="5459095" cy="381515"/>
          </a:xfrm>
          <a:prstGeom prst="rect">
            <a:avLst/>
          </a:prstGeom>
        </p:spPr>
        <p:txBody>
          <a:bodyPr vert="horz" wrap="square" lIns="0" tIns="12065" rIns="0" bIns="0" rtlCol="0">
            <a:spAutoFit/>
          </a:bodyPr>
          <a:lstStyle/>
          <a:p>
            <a:pPr marL="12700" algn="ctr">
              <a:lnSpc>
                <a:spcPct val="100000"/>
              </a:lnSpc>
              <a:spcBef>
                <a:spcPts val="95"/>
              </a:spcBef>
            </a:pPr>
            <a:r>
              <a:rPr lang="tr-TR" sz="2400" dirty="0" smtClean="0">
                <a:latin typeface="+mj-lt"/>
                <a:cs typeface="Arial"/>
              </a:rPr>
              <a:t>Dayanıklı Taşınırlar Listesi</a:t>
            </a:r>
            <a:endParaRPr sz="2400" dirty="0">
              <a:latin typeface="+mj-lt"/>
              <a:cs typeface="Arial"/>
            </a:endParaRPr>
          </a:p>
        </p:txBody>
      </p:sp>
      <p:sp>
        <p:nvSpPr>
          <p:cNvPr id="3" name="object 3"/>
          <p:cNvSpPr txBox="1"/>
          <p:nvPr/>
        </p:nvSpPr>
        <p:spPr>
          <a:xfrm>
            <a:off x="401827" y="787655"/>
            <a:ext cx="8577580" cy="1355370"/>
          </a:xfrm>
          <a:prstGeom prst="rect">
            <a:avLst/>
          </a:prstGeom>
        </p:spPr>
        <p:txBody>
          <a:bodyPr vert="horz" wrap="square" lIns="0" tIns="14604" rIns="0" bIns="0" rtlCol="0">
            <a:spAutoFit/>
          </a:bodyPr>
          <a:lstStyle/>
          <a:p>
            <a:pPr marL="12700" marR="5080" indent="914400" algn="just">
              <a:lnSpc>
                <a:spcPct val="99400"/>
              </a:lnSpc>
              <a:spcBef>
                <a:spcPts val="114"/>
              </a:spcBef>
            </a:pPr>
            <a:r>
              <a:rPr lang="tr-TR" sz="2200" dirty="0" smtClean="0">
                <a:cs typeface="Arial"/>
              </a:rPr>
              <a:t>(Örnek-8) Bu liste ,taşınırlardan oda,büro, servislere tahsis edilenler için düzenlenir.Bunlar için taşınır teslim belgesi düzenlenmez.Liste, istek yapan birim yetkilisi ve/veya ortak kullanım alanı sorumlusu tarafından imzalanır.</a:t>
            </a:r>
            <a:endParaRPr sz="2200" dirty="0">
              <a:cs typeface="Arial"/>
            </a:endParaRPr>
          </a:p>
        </p:txBody>
      </p:sp>
      <p:pic>
        <p:nvPicPr>
          <p:cNvPr id="4" name="3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txBox="1">
            <a:spLocks noGrp="1"/>
          </p:cNvSpPr>
          <p:nvPr>
            <p:ph type="title"/>
          </p:nvPr>
        </p:nvSpPr>
        <p:spPr>
          <a:xfrm>
            <a:off x="1854458" y="37545"/>
            <a:ext cx="5459095" cy="381515"/>
          </a:xfrm>
          <a:prstGeom prst="rect">
            <a:avLst/>
          </a:prstGeom>
        </p:spPr>
        <p:txBody>
          <a:bodyPr vert="horz" wrap="square" lIns="0" tIns="12065" rIns="0" bIns="0" rtlCol="0">
            <a:spAutoFit/>
          </a:bodyPr>
          <a:lstStyle/>
          <a:p>
            <a:pPr marL="12700" algn="ctr">
              <a:lnSpc>
                <a:spcPct val="100000"/>
              </a:lnSpc>
              <a:spcBef>
                <a:spcPts val="95"/>
              </a:spcBef>
            </a:pPr>
            <a:r>
              <a:rPr lang="tr-TR" sz="2400" dirty="0" smtClean="0">
                <a:latin typeface="+mj-lt"/>
                <a:cs typeface="Arial"/>
              </a:rPr>
              <a:t>Taşınır Geçici Alındısı</a:t>
            </a:r>
            <a:endParaRPr sz="2400" dirty="0">
              <a:latin typeface="+mj-lt"/>
              <a:cs typeface="Arial"/>
            </a:endParaRPr>
          </a:p>
        </p:txBody>
      </p:sp>
      <p:sp>
        <p:nvSpPr>
          <p:cNvPr id="3" name="object 3"/>
          <p:cNvSpPr txBox="1"/>
          <p:nvPr/>
        </p:nvSpPr>
        <p:spPr>
          <a:xfrm>
            <a:off x="401827" y="787655"/>
            <a:ext cx="8577580" cy="1033039"/>
          </a:xfrm>
          <a:prstGeom prst="rect">
            <a:avLst/>
          </a:prstGeom>
        </p:spPr>
        <p:txBody>
          <a:bodyPr vert="horz" wrap="square" lIns="0" tIns="14604" rIns="0" bIns="0" rtlCol="0">
            <a:spAutoFit/>
          </a:bodyPr>
          <a:lstStyle/>
          <a:p>
            <a:pPr marL="12700" marR="5080" indent="914400" algn="just">
              <a:lnSpc>
                <a:spcPct val="99400"/>
              </a:lnSpc>
              <a:spcBef>
                <a:spcPts val="114"/>
              </a:spcBef>
            </a:pPr>
            <a:r>
              <a:rPr lang="tr-TR" sz="2200" dirty="0" smtClean="0">
                <a:cs typeface="Arial"/>
              </a:rPr>
              <a:t>(Örnek-9) Bu alındı, muayene ve kabul işlemi derhal yapılamayan hallerde,taşınırların geçici olarak teslim alınmasında düzenlenir.</a:t>
            </a:r>
          </a:p>
          <a:p>
            <a:pPr marL="12700" marR="5080" indent="914400" algn="just">
              <a:lnSpc>
                <a:spcPct val="99400"/>
              </a:lnSpc>
              <a:spcBef>
                <a:spcPts val="114"/>
              </a:spcBef>
            </a:pPr>
            <a:endParaRPr sz="2200" dirty="0">
              <a:cs typeface="Arial"/>
            </a:endParaRPr>
          </a:p>
        </p:txBody>
      </p:sp>
      <p:pic>
        <p:nvPicPr>
          <p:cNvPr id="4" name="3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txBox="1">
            <a:spLocks noGrp="1"/>
          </p:cNvSpPr>
          <p:nvPr>
            <p:ph type="title"/>
          </p:nvPr>
        </p:nvSpPr>
        <p:spPr>
          <a:xfrm>
            <a:off x="6877050" y="739286"/>
            <a:ext cx="1938020" cy="350737"/>
          </a:xfrm>
          <a:prstGeom prst="rect">
            <a:avLst/>
          </a:prstGeom>
        </p:spPr>
        <p:txBody>
          <a:bodyPr vert="horz" wrap="square" lIns="0" tIns="12065" rIns="0" bIns="0" rtlCol="0">
            <a:spAutoFit/>
          </a:bodyPr>
          <a:lstStyle/>
          <a:p>
            <a:pPr marL="12700">
              <a:lnSpc>
                <a:spcPct val="100000"/>
              </a:lnSpc>
              <a:spcBef>
                <a:spcPts val="95"/>
              </a:spcBef>
              <a:tabLst>
                <a:tab pos="497205" algn="l"/>
                <a:tab pos="1475740" algn="l"/>
              </a:tabLst>
            </a:pPr>
            <a:r>
              <a:rPr lang="tr-TR" sz="2200" dirty="0" smtClean="0">
                <a:solidFill>
                  <a:schemeClr val="bg1"/>
                </a:solidFill>
                <a:latin typeface="Arial"/>
                <a:cs typeface="Arial"/>
              </a:rPr>
              <a:t>.</a:t>
            </a:r>
            <a:endParaRPr sz="2200" dirty="0">
              <a:solidFill>
                <a:schemeClr val="bg1"/>
              </a:solidFill>
              <a:latin typeface="Arial"/>
              <a:cs typeface="Arial"/>
            </a:endParaRPr>
          </a:p>
        </p:txBody>
      </p:sp>
      <p:sp>
        <p:nvSpPr>
          <p:cNvPr id="3" name="object 3"/>
          <p:cNvSpPr txBox="1"/>
          <p:nvPr/>
        </p:nvSpPr>
        <p:spPr>
          <a:xfrm>
            <a:off x="328675" y="1047750"/>
            <a:ext cx="6370320" cy="718145"/>
          </a:xfrm>
          <a:prstGeom prst="rect">
            <a:avLst/>
          </a:prstGeom>
        </p:spPr>
        <p:txBody>
          <a:bodyPr vert="horz" wrap="square" lIns="0" tIns="25400" rIns="0" bIns="0" rtlCol="0">
            <a:spAutoFit/>
          </a:bodyPr>
          <a:lstStyle/>
          <a:p>
            <a:pPr marL="12700" marR="5080">
              <a:lnSpc>
                <a:spcPts val="2620"/>
              </a:lnSpc>
              <a:spcBef>
                <a:spcPts val="200"/>
              </a:spcBef>
              <a:tabLst>
                <a:tab pos="836930" algn="l"/>
                <a:tab pos="1692275" algn="l"/>
                <a:tab pos="2702560" algn="l"/>
                <a:tab pos="3201035" algn="l"/>
                <a:tab pos="4243705" algn="l"/>
                <a:tab pos="4897755" algn="l"/>
              </a:tabLst>
            </a:pPr>
            <a:r>
              <a:rPr sz="2400" b="1" spc="-5" dirty="0" smtClean="0">
                <a:solidFill>
                  <a:srgbClr val="C00000"/>
                </a:solidFill>
                <a:latin typeface="+mj-lt"/>
                <a:cs typeface="Arial"/>
              </a:rPr>
              <a:t>5</a:t>
            </a:r>
            <a:r>
              <a:rPr lang="tr-TR" sz="2400" b="1" spc="-5" dirty="0" smtClean="0">
                <a:solidFill>
                  <a:srgbClr val="C00000"/>
                </a:solidFill>
                <a:latin typeface="+mj-lt"/>
                <a:cs typeface="Arial"/>
              </a:rPr>
              <a:t>018 sayılı kanun ile şu  esaslar benimsenmiştir.</a:t>
            </a:r>
          </a:p>
          <a:p>
            <a:pPr marL="12700" marR="5080">
              <a:lnSpc>
                <a:spcPts val="2620"/>
              </a:lnSpc>
              <a:spcBef>
                <a:spcPts val="200"/>
              </a:spcBef>
              <a:tabLst>
                <a:tab pos="836930" algn="l"/>
                <a:tab pos="1692275" algn="l"/>
                <a:tab pos="2702560" algn="l"/>
                <a:tab pos="3201035" algn="l"/>
                <a:tab pos="4243705" algn="l"/>
                <a:tab pos="4897755" algn="l"/>
              </a:tabLst>
            </a:pPr>
            <a:endParaRPr sz="2400" dirty="0">
              <a:solidFill>
                <a:srgbClr val="C00000"/>
              </a:solidFill>
              <a:latin typeface="+mj-lt"/>
              <a:cs typeface="Arial"/>
            </a:endParaRPr>
          </a:p>
        </p:txBody>
      </p:sp>
      <p:sp>
        <p:nvSpPr>
          <p:cNvPr id="4" name="object 4"/>
          <p:cNvSpPr txBox="1"/>
          <p:nvPr/>
        </p:nvSpPr>
        <p:spPr>
          <a:xfrm>
            <a:off x="328675" y="1737488"/>
            <a:ext cx="7451090" cy="2966838"/>
          </a:xfrm>
          <a:prstGeom prst="rect">
            <a:avLst/>
          </a:prstGeom>
        </p:spPr>
        <p:txBody>
          <a:bodyPr vert="horz" wrap="square" lIns="0" tIns="12065" rIns="0" bIns="0" rtlCol="0">
            <a:spAutoFit/>
          </a:bodyPr>
          <a:lstStyle/>
          <a:p>
            <a:pPr marL="299720" indent="-299720">
              <a:lnSpc>
                <a:spcPct val="100000"/>
              </a:lnSpc>
              <a:spcBef>
                <a:spcPts val="95"/>
              </a:spcBef>
              <a:buFont typeface="Wingdings"/>
              <a:buChar char=""/>
              <a:tabLst>
                <a:tab pos="299720" algn="l"/>
              </a:tabLst>
            </a:pPr>
            <a:r>
              <a:rPr sz="2400" spc="-5" dirty="0">
                <a:cs typeface="Arial"/>
              </a:rPr>
              <a:t>Bütün taşınırlar </a:t>
            </a:r>
            <a:r>
              <a:rPr sz="2400" spc="-10" dirty="0">
                <a:cs typeface="Arial"/>
              </a:rPr>
              <a:t>kayıt </a:t>
            </a:r>
            <a:r>
              <a:rPr sz="2400" spc="-5" dirty="0">
                <a:cs typeface="Arial"/>
              </a:rPr>
              <a:t>altına</a:t>
            </a:r>
            <a:r>
              <a:rPr sz="2400" spc="95" dirty="0">
                <a:cs typeface="Arial"/>
              </a:rPr>
              <a:t> </a:t>
            </a:r>
            <a:r>
              <a:rPr sz="2400" spc="-5" dirty="0">
                <a:cs typeface="Arial"/>
              </a:rPr>
              <a:t>alınması,</a:t>
            </a:r>
            <a:endParaRPr sz="2400" dirty="0">
              <a:cs typeface="Arial"/>
            </a:endParaRPr>
          </a:p>
          <a:p>
            <a:pPr marL="299720" indent="-299720">
              <a:lnSpc>
                <a:spcPct val="100000"/>
              </a:lnSpc>
              <a:buFont typeface="Wingdings"/>
              <a:buChar char=""/>
              <a:tabLst>
                <a:tab pos="299720" algn="l"/>
              </a:tabLst>
            </a:pPr>
            <a:r>
              <a:rPr sz="2400" spc="-10" dirty="0">
                <a:cs typeface="Arial"/>
              </a:rPr>
              <a:t>Her </a:t>
            </a:r>
            <a:r>
              <a:rPr sz="2400" spc="-5" dirty="0">
                <a:cs typeface="Arial"/>
              </a:rPr>
              <a:t>kayıt belgeye</a:t>
            </a:r>
            <a:r>
              <a:rPr sz="2400" spc="60" dirty="0">
                <a:cs typeface="Arial"/>
              </a:rPr>
              <a:t> </a:t>
            </a:r>
            <a:r>
              <a:rPr sz="2400" spc="-5" dirty="0">
                <a:cs typeface="Arial"/>
              </a:rPr>
              <a:t>dayandırılması,</a:t>
            </a:r>
            <a:endParaRPr sz="2400" dirty="0">
              <a:cs typeface="Arial"/>
            </a:endParaRPr>
          </a:p>
          <a:p>
            <a:pPr marL="299720" indent="-299720">
              <a:lnSpc>
                <a:spcPct val="100000"/>
              </a:lnSpc>
              <a:buFont typeface="Wingdings"/>
              <a:buChar char=""/>
              <a:tabLst>
                <a:tab pos="299720" algn="l"/>
              </a:tabLst>
            </a:pPr>
            <a:r>
              <a:rPr sz="2400" spc="-5" dirty="0">
                <a:cs typeface="Arial"/>
              </a:rPr>
              <a:t>Kayıtların elektronik ortamda</a:t>
            </a:r>
            <a:r>
              <a:rPr sz="2400" spc="105" dirty="0">
                <a:cs typeface="Arial"/>
              </a:rPr>
              <a:t> </a:t>
            </a:r>
            <a:r>
              <a:rPr sz="2400" spc="-5" dirty="0">
                <a:cs typeface="Arial"/>
              </a:rPr>
              <a:t>tutulması,</a:t>
            </a:r>
            <a:endParaRPr sz="2400" dirty="0">
              <a:cs typeface="Arial"/>
            </a:endParaRPr>
          </a:p>
          <a:p>
            <a:pPr marL="299720" marR="5080" indent="-299720">
              <a:lnSpc>
                <a:spcPct val="100000"/>
              </a:lnSpc>
              <a:buFont typeface="Wingdings"/>
              <a:buChar char=""/>
              <a:tabLst>
                <a:tab pos="299720" algn="l"/>
              </a:tabLst>
            </a:pPr>
            <a:r>
              <a:rPr sz="2400" spc="-5" dirty="0">
                <a:cs typeface="Arial"/>
              </a:rPr>
              <a:t>Kayıtların yönetim hesabı verilmesine esas olacak şekilde  tutulması,</a:t>
            </a:r>
            <a:endParaRPr sz="2400" dirty="0">
              <a:cs typeface="Arial"/>
            </a:endParaRPr>
          </a:p>
          <a:p>
            <a:pPr marL="299720" indent="-299720">
              <a:lnSpc>
                <a:spcPct val="100000"/>
              </a:lnSpc>
              <a:spcBef>
                <a:spcPts val="15"/>
              </a:spcBef>
              <a:buFont typeface="Wingdings"/>
              <a:buChar char=""/>
              <a:tabLst>
                <a:tab pos="299720" algn="l"/>
              </a:tabLst>
            </a:pPr>
            <a:r>
              <a:rPr sz="2400" spc="-5" dirty="0">
                <a:cs typeface="Arial"/>
              </a:rPr>
              <a:t>Kayıtların harcama birimleri itibarıyla</a:t>
            </a:r>
            <a:r>
              <a:rPr sz="2400" spc="120" dirty="0">
                <a:cs typeface="Arial"/>
              </a:rPr>
              <a:t> </a:t>
            </a:r>
            <a:r>
              <a:rPr sz="2400" spc="-5" dirty="0">
                <a:cs typeface="Arial"/>
              </a:rPr>
              <a:t>tutulması,</a:t>
            </a:r>
            <a:endParaRPr sz="2400" dirty="0">
              <a:cs typeface="Arial"/>
            </a:endParaRPr>
          </a:p>
          <a:p>
            <a:pPr marL="299720" indent="-299720">
              <a:lnSpc>
                <a:spcPct val="100000"/>
              </a:lnSpc>
              <a:buFont typeface="Wingdings"/>
              <a:buChar char=""/>
              <a:tabLst>
                <a:tab pos="299720" algn="l"/>
              </a:tabLst>
            </a:pPr>
            <a:r>
              <a:rPr sz="2400" spc="-40" dirty="0">
                <a:cs typeface="Arial"/>
              </a:rPr>
              <a:t>Taşınır </a:t>
            </a:r>
            <a:r>
              <a:rPr sz="2400" spc="-10" dirty="0">
                <a:cs typeface="Arial"/>
              </a:rPr>
              <a:t>hesabının, </a:t>
            </a:r>
            <a:r>
              <a:rPr sz="2400" spc="-5" dirty="0">
                <a:cs typeface="Arial"/>
              </a:rPr>
              <a:t>harcama birimleri itibarıyla</a:t>
            </a:r>
            <a:r>
              <a:rPr sz="2400" spc="210" dirty="0">
                <a:cs typeface="Arial"/>
              </a:rPr>
              <a:t> </a:t>
            </a:r>
            <a:r>
              <a:rPr sz="2400" spc="-5" dirty="0">
                <a:cs typeface="Arial"/>
              </a:rPr>
              <a:t>verilmesi,</a:t>
            </a:r>
            <a:endParaRPr sz="2400" dirty="0">
              <a:cs typeface="Arial"/>
            </a:endParaRPr>
          </a:p>
          <a:p>
            <a:pPr marL="299720" indent="-299720">
              <a:lnSpc>
                <a:spcPct val="100000"/>
              </a:lnSpc>
              <a:buFont typeface="Wingdings"/>
              <a:buChar char=""/>
              <a:tabLst>
                <a:tab pos="299720" algn="l"/>
              </a:tabLst>
            </a:pPr>
            <a:r>
              <a:rPr sz="2400" spc="-40" dirty="0">
                <a:cs typeface="Arial"/>
              </a:rPr>
              <a:t>Taşınır </a:t>
            </a:r>
            <a:r>
              <a:rPr sz="2400" spc="-5" dirty="0">
                <a:cs typeface="Arial"/>
              </a:rPr>
              <a:t>yönetim hesabını harcama yetkilisince</a:t>
            </a:r>
            <a:r>
              <a:rPr sz="2400" spc="140" dirty="0">
                <a:cs typeface="Arial"/>
              </a:rPr>
              <a:t> </a:t>
            </a:r>
            <a:r>
              <a:rPr sz="2400" spc="-5" dirty="0">
                <a:cs typeface="Arial"/>
              </a:rPr>
              <a:t>verilmesi,</a:t>
            </a:r>
            <a:endParaRPr sz="2400" dirty="0">
              <a:cs typeface="Arial"/>
            </a:endParaRPr>
          </a:p>
        </p:txBody>
      </p:sp>
      <p:pic>
        <p:nvPicPr>
          <p:cNvPr id="7" name="6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txBox="1">
            <a:spLocks noGrp="1"/>
          </p:cNvSpPr>
          <p:nvPr>
            <p:ph type="title"/>
          </p:nvPr>
        </p:nvSpPr>
        <p:spPr>
          <a:xfrm>
            <a:off x="1066800" y="37545"/>
            <a:ext cx="7391400" cy="381515"/>
          </a:xfrm>
          <a:prstGeom prst="rect">
            <a:avLst/>
          </a:prstGeom>
        </p:spPr>
        <p:txBody>
          <a:bodyPr vert="horz" wrap="square" lIns="0" tIns="12065" rIns="0" bIns="0" rtlCol="0">
            <a:spAutoFit/>
          </a:bodyPr>
          <a:lstStyle/>
          <a:p>
            <a:pPr marL="12700" algn="ctr">
              <a:lnSpc>
                <a:spcPct val="100000"/>
              </a:lnSpc>
              <a:spcBef>
                <a:spcPts val="95"/>
              </a:spcBef>
            </a:pPr>
            <a:r>
              <a:rPr lang="tr-TR" sz="2400" dirty="0" smtClean="0">
                <a:latin typeface="+mj-lt"/>
                <a:cs typeface="Arial"/>
              </a:rPr>
              <a:t>Kayıttan Düşme Teklif ve Onay Tutanağı</a:t>
            </a:r>
            <a:endParaRPr sz="2400" dirty="0">
              <a:latin typeface="+mj-lt"/>
              <a:cs typeface="Arial"/>
            </a:endParaRPr>
          </a:p>
        </p:txBody>
      </p:sp>
      <p:sp>
        <p:nvSpPr>
          <p:cNvPr id="3" name="object 3"/>
          <p:cNvSpPr txBox="1"/>
          <p:nvPr/>
        </p:nvSpPr>
        <p:spPr>
          <a:xfrm>
            <a:off x="401827" y="787655"/>
            <a:ext cx="8577580" cy="2721641"/>
          </a:xfrm>
          <a:prstGeom prst="rect">
            <a:avLst/>
          </a:prstGeom>
        </p:spPr>
        <p:txBody>
          <a:bodyPr vert="horz" wrap="square" lIns="0" tIns="14604" rIns="0" bIns="0" rtlCol="0">
            <a:spAutoFit/>
          </a:bodyPr>
          <a:lstStyle/>
          <a:p>
            <a:pPr marL="12700" marR="5080" indent="914400" algn="just">
              <a:lnSpc>
                <a:spcPct val="99400"/>
              </a:lnSpc>
              <a:spcBef>
                <a:spcPts val="114"/>
              </a:spcBef>
            </a:pPr>
            <a:r>
              <a:rPr lang="tr-TR" sz="2200" dirty="0" smtClean="0">
                <a:latin typeface="+mj-lt"/>
                <a:cs typeface="Arial"/>
              </a:rPr>
              <a:t>(Örnek-10) Bu tutanak taşınırın( kaybolma,çalınma sayımda noksan çıkması yıpranma,kırılma veya bozulma vb.)hurdaya ayrılması ile canlı taşınırların ölmesi durumunda düzenlenir.</a:t>
            </a:r>
          </a:p>
          <a:p>
            <a:pPr marL="12700" marR="5080" indent="914400" algn="just">
              <a:lnSpc>
                <a:spcPct val="99400"/>
              </a:lnSpc>
              <a:spcBef>
                <a:spcPts val="114"/>
              </a:spcBef>
            </a:pPr>
            <a:r>
              <a:rPr lang="tr-TR" sz="2200" dirty="0" smtClean="0">
                <a:latin typeface="+mj-lt"/>
                <a:cs typeface="Arial"/>
              </a:rPr>
              <a:t>Yönetim raporlarından alınan kayıttan düşüme ilişkin rapor taşınır kayıt yetkilileri tarafından takip eden yılın ilk ayı içerisinde </a:t>
            </a:r>
            <a:r>
              <a:rPr lang="tr-TR" sz="2200" b="1" dirty="0" smtClean="0">
                <a:solidFill>
                  <a:srgbClr val="C00000"/>
                </a:solidFill>
                <a:latin typeface="+mj-lt"/>
                <a:cs typeface="Arial"/>
              </a:rPr>
              <a:t>Harcama Birimi Yetkilisine </a:t>
            </a:r>
            <a:r>
              <a:rPr lang="tr-TR" sz="2200" dirty="0" smtClean="0">
                <a:latin typeface="+mj-lt"/>
                <a:cs typeface="Arial"/>
              </a:rPr>
              <a:t>sunulur.Mali Hizmetler birimince de idare bazında alınan konsolide rapor </a:t>
            </a:r>
            <a:r>
              <a:rPr lang="tr-TR" sz="2200" b="1" dirty="0" smtClean="0">
                <a:solidFill>
                  <a:srgbClr val="C00000"/>
                </a:solidFill>
                <a:latin typeface="+mj-lt"/>
                <a:cs typeface="Arial"/>
              </a:rPr>
              <a:t>Üst Yöneticiye</a:t>
            </a:r>
            <a:r>
              <a:rPr lang="tr-TR" sz="2200" dirty="0" smtClean="0">
                <a:latin typeface="+mj-lt"/>
                <a:cs typeface="Arial"/>
              </a:rPr>
              <a:t> sunulur.</a:t>
            </a:r>
          </a:p>
          <a:p>
            <a:pPr marL="12700" marR="5080" indent="914400" algn="just">
              <a:lnSpc>
                <a:spcPct val="99400"/>
              </a:lnSpc>
              <a:spcBef>
                <a:spcPts val="114"/>
              </a:spcBef>
            </a:pPr>
            <a:endParaRPr sz="2200" dirty="0">
              <a:latin typeface="+mj-lt"/>
              <a:cs typeface="Arial"/>
            </a:endParaRPr>
          </a:p>
        </p:txBody>
      </p:sp>
      <p:pic>
        <p:nvPicPr>
          <p:cNvPr id="4" name="3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txBox="1">
            <a:spLocks noGrp="1"/>
          </p:cNvSpPr>
          <p:nvPr>
            <p:ph type="title"/>
          </p:nvPr>
        </p:nvSpPr>
        <p:spPr>
          <a:xfrm>
            <a:off x="3124201" y="23830"/>
            <a:ext cx="2819400" cy="381515"/>
          </a:xfrm>
          <a:prstGeom prst="rect">
            <a:avLst/>
          </a:prstGeom>
        </p:spPr>
        <p:txBody>
          <a:bodyPr vert="horz" wrap="square" lIns="0" tIns="12065" rIns="0" bIns="0" rtlCol="0">
            <a:spAutoFit/>
          </a:bodyPr>
          <a:lstStyle/>
          <a:p>
            <a:pPr marL="12700" algn="ctr">
              <a:lnSpc>
                <a:spcPct val="100000"/>
              </a:lnSpc>
              <a:spcBef>
                <a:spcPts val="95"/>
              </a:spcBef>
            </a:pPr>
            <a:r>
              <a:rPr lang="tr-TR" sz="2400" spc="-80" dirty="0" smtClean="0">
                <a:latin typeface="+mj-lt"/>
              </a:rPr>
              <a:t> </a:t>
            </a:r>
            <a:r>
              <a:rPr sz="2400" spc="-80" smtClean="0">
                <a:latin typeface="+mj-lt"/>
              </a:rPr>
              <a:t>Devir</a:t>
            </a:r>
            <a:r>
              <a:rPr lang="tr-TR" sz="2400" spc="-80" dirty="0" smtClean="0">
                <a:latin typeface="+mj-lt"/>
              </a:rPr>
              <a:t> </a:t>
            </a:r>
            <a:r>
              <a:rPr sz="2400" spc="-540" smtClean="0">
                <a:latin typeface="+mj-lt"/>
              </a:rPr>
              <a:t> </a:t>
            </a:r>
            <a:r>
              <a:rPr lang="tr-TR" sz="2400" spc="-540" dirty="0" smtClean="0">
                <a:latin typeface="+mj-lt"/>
              </a:rPr>
              <a:t>    </a:t>
            </a:r>
            <a:r>
              <a:rPr sz="2400" spc="-70" smtClean="0">
                <a:latin typeface="+mj-lt"/>
              </a:rPr>
              <a:t>işlemleri</a:t>
            </a:r>
            <a:endParaRPr sz="2400" dirty="0">
              <a:latin typeface="+mj-lt"/>
            </a:endParaRPr>
          </a:p>
        </p:txBody>
      </p:sp>
      <p:sp>
        <p:nvSpPr>
          <p:cNvPr id="3" name="object 3"/>
          <p:cNvSpPr txBox="1"/>
          <p:nvPr/>
        </p:nvSpPr>
        <p:spPr>
          <a:xfrm>
            <a:off x="8018780" y="266447"/>
            <a:ext cx="1069340" cy="289823"/>
          </a:xfrm>
          <a:prstGeom prst="rect">
            <a:avLst/>
          </a:prstGeom>
        </p:spPr>
        <p:txBody>
          <a:bodyPr vert="horz" wrap="square" lIns="0" tIns="12700" rIns="0" bIns="0" rtlCol="0">
            <a:spAutoFit/>
          </a:bodyPr>
          <a:lstStyle/>
          <a:p>
            <a:pPr marL="12700">
              <a:lnSpc>
                <a:spcPct val="100000"/>
              </a:lnSpc>
              <a:spcBef>
                <a:spcPts val="100"/>
              </a:spcBef>
            </a:pPr>
            <a:r>
              <a:rPr sz="1800" b="1" spc="-5" dirty="0">
                <a:solidFill>
                  <a:srgbClr val="800000"/>
                </a:solidFill>
                <a:latin typeface="Trebuchet MS"/>
                <a:cs typeface="Trebuchet MS"/>
              </a:rPr>
              <a:t>MADDE</a:t>
            </a:r>
            <a:r>
              <a:rPr sz="1800" b="1" spc="-320" dirty="0">
                <a:solidFill>
                  <a:srgbClr val="800000"/>
                </a:solidFill>
                <a:latin typeface="Trebuchet MS"/>
                <a:cs typeface="Trebuchet MS"/>
              </a:rPr>
              <a:t> </a:t>
            </a:r>
            <a:r>
              <a:rPr sz="1800" b="1" dirty="0">
                <a:solidFill>
                  <a:srgbClr val="800000"/>
                </a:solidFill>
                <a:latin typeface="Trebuchet MS"/>
                <a:cs typeface="Trebuchet MS"/>
              </a:rPr>
              <a:t>33</a:t>
            </a:r>
            <a:endParaRPr sz="1800">
              <a:latin typeface="Trebuchet MS"/>
              <a:cs typeface="Trebuchet MS"/>
            </a:endParaRPr>
          </a:p>
        </p:txBody>
      </p:sp>
      <p:sp>
        <p:nvSpPr>
          <p:cNvPr id="4" name="object 4"/>
          <p:cNvSpPr txBox="1"/>
          <p:nvPr/>
        </p:nvSpPr>
        <p:spPr>
          <a:xfrm>
            <a:off x="258576" y="882143"/>
            <a:ext cx="8490585" cy="2039661"/>
          </a:xfrm>
          <a:prstGeom prst="rect">
            <a:avLst/>
          </a:prstGeom>
        </p:spPr>
        <p:txBody>
          <a:bodyPr vert="horz" wrap="square" lIns="0" tIns="13335" rIns="0" bIns="0" rtlCol="0">
            <a:spAutoFit/>
          </a:bodyPr>
          <a:lstStyle/>
          <a:p>
            <a:pPr marL="469900" indent="-457200">
              <a:lnSpc>
                <a:spcPct val="100000"/>
              </a:lnSpc>
              <a:spcBef>
                <a:spcPts val="105"/>
              </a:spcBef>
              <a:buAutoNum type="arabicParenR"/>
            </a:pPr>
            <a:r>
              <a:rPr lang="tr-TR" sz="2200" spc="-5" dirty="0" smtClean="0">
                <a:cs typeface="Arial"/>
              </a:rPr>
              <a:t> </a:t>
            </a:r>
            <a:r>
              <a:rPr sz="2200" spc="-5" smtClean="0">
                <a:cs typeface="Arial"/>
              </a:rPr>
              <a:t>Ambarların </a:t>
            </a:r>
            <a:r>
              <a:rPr sz="2200" spc="-5" dirty="0">
                <a:cs typeface="Arial"/>
              </a:rPr>
              <a:t>devri, </a:t>
            </a:r>
            <a:r>
              <a:rPr sz="2200" b="1" dirty="0">
                <a:solidFill>
                  <a:srgbClr val="C00000"/>
                </a:solidFill>
                <a:cs typeface="Arial"/>
              </a:rPr>
              <a:t>Ambar </a:t>
            </a:r>
            <a:r>
              <a:rPr sz="2200" b="1" spc="-5" dirty="0">
                <a:solidFill>
                  <a:srgbClr val="C00000"/>
                </a:solidFill>
                <a:cs typeface="Arial"/>
              </a:rPr>
              <a:t>Devir ve </a:t>
            </a:r>
            <a:r>
              <a:rPr sz="2200" b="1" spc="-40" dirty="0">
                <a:solidFill>
                  <a:srgbClr val="C00000"/>
                </a:solidFill>
                <a:cs typeface="Arial"/>
              </a:rPr>
              <a:t>Teslim </a:t>
            </a:r>
            <a:r>
              <a:rPr sz="2200" b="1" spc="-20">
                <a:solidFill>
                  <a:srgbClr val="C00000"/>
                </a:solidFill>
                <a:cs typeface="Arial"/>
              </a:rPr>
              <a:t>Tutanağı</a:t>
            </a:r>
            <a:r>
              <a:rPr sz="2200" spc="-20">
                <a:solidFill>
                  <a:srgbClr val="C00000"/>
                </a:solidFill>
                <a:cs typeface="Arial"/>
              </a:rPr>
              <a:t> </a:t>
            </a:r>
            <a:r>
              <a:rPr lang="tr-TR" sz="2200" spc="-20" dirty="0" smtClean="0">
                <a:solidFill>
                  <a:srgbClr val="C00000"/>
                </a:solidFill>
                <a:cs typeface="Arial"/>
              </a:rPr>
              <a:t> </a:t>
            </a:r>
            <a:r>
              <a:rPr sz="2200" smtClean="0">
                <a:cs typeface="Arial"/>
              </a:rPr>
              <a:t>düzenlenerek</a:t>
            </a:r>
            <a:r>
              <a:rPr sz="2200" spc="-345" smtClean="0">
                <a:cs typeface="Arial"/>
              </a:rPr>
              <a:t> </a:t>
            </a:r>
            <a:r>
              <a:rPr lang="tr-TR" sz="2200" spc="-345" dirty="0" smtClean="0">
                <a:cs typeface="Arial"/>
              </a:rPr>
              <a:t> </a:t>
            </a:r>
            <a:r>
              <a:rPr sz="2200" spc="-25" smtClean="0">
                <a:cs typeface="Arial"/>
              </a:rPr>
              <a:t>yapılır</a:t>
            </a:r>
            <a:r>
              <a:rPr sz="2200" spc="-25" dirty="0" smtClean="0">
                <a:cs typeface="Arial"/>
              </a:rPr>
              <a:t>.</a:t>
            </a:r>
            <a:endParaRPr lang="tr-TR" sz="2200" spc="-25" dirty="0" smtClean="0">
              <a:cs typeface="Arial"/>
            </a:endParaRPr>
          </a:p>
          <a:p>
            <a:pPr marL="469900" indent="-457200">
              <a:lnSpc>
                <a:spcPct val="100000"/>
              </a:lnSpc>
              <a:spcBef>
                <a:spcPts val="105"/>
              </a:spcBef>
              <a:buAutoNum type="arabicParenR"/>
            </a:pPr>
            <a:endParaRPr lang="tr-TR" sz="2000" spc="-25" dirty="0" smtClean="0">
              <a:latin typeface="Arial"/>
              <a:cs typeface="Arial"/>
            </a:endParaRPr>
          </a:p>
          <a:p>
            <a:pPr marL="469900" indent="-457200" algn="just">
              <a:lnSpc>
                <a:spcPct val="100000"/>
              </a:lnSpc>
              <a:spcBef>
                <a:spcPts val="105"/>
              </a:spcBef>
              <a:buAutoNum type="arabicParenR"/>
            </a:pPr>
            <a:r>
              <a:rPr lang="tr-TR" sz="2200" spc="-40" dirty="0" smtClean="0">
                <a:cs typeface="Arial"/>
              </a:rPr>
              <a:t> </a:t>
            </a:r>
            <a:r>
              <a:rPr sz="2200" spc="-40" smtClean="0">
                <a:cs typeface="Arial"/>
              </a:rPr>
              <a:t>Taşınır </a:t>
            </a:r>
            <a:r>
              <a:rPr lang="tr-TR" sz="2200" spc="-40" dirty="0" smtClean="0">
                <a:cs typeface="Arial"/>
              </a:rPr>
              <a:t> </a:t>
            </a:r>
            <a:r>
              <a:rPr sz="2200" spc="-5" smtClean="0">
                <a:cs typeface="Arial"/>
              </a:rPr>
              <a:t>kayıt </a:t>
            </a:r>
            <a:r>
              <a:rPr lang="tr-TR" sz="2200" spc="-5" dirty="0" smtClean="0">
                <a:cs typeface="Arial"/>
              </a:rPr>
              <a:t> </a:t>
            </a:r>
            <a:r>
              <a:rPr sz="2200" spc="-5" smtClean="0">
                <a:cs typeface="Arial"/>
              </a:rPr>
              <a:t>yetkililerinin </a:t>
            </a:r>
            <a:r>
              <a:rPr sz="2200" smtClean="0">
                <a:cs typeface="Arial"/>
              </a:rPr>
              <a:t>on  </a:t>
            </a:r>
            <a:r>
              <a:rPr lang="tr-TR" sz="2200" dirty="0" smtClean="0">
                <a:cs typeface="Arial"/>
              </a:rPr>
              <a:t> </a:t>
            </a:r>
            <a:r>
              <a:rPr sz="2200" spc="-5" smtClean="0">
                <a:cs typeface="Arial"/>
              </a:rPr>
              <a:t>günlük </a:t>
            </a:r>
            <a:r>
              <a:rPr lang="tr-TR" sz="2200" spc="-5" dirty="0" smtClean="0">
                <a:cs typeface="Arial"/>
              </a:rPr>
              <a:t> </a:t>
            </a:r>
            <a:r>
              <a:rPr sz="2200" spc="-5" smtClean="0">
                <a:cs typeface="Arial"/>
              </a:rPr>
              <a:t>süreyi </a:t>
            </a:r>
            <a:r>
              <a:rPr lang="tr-TR" sz="2200" spc="-5" dirty="0" smtClean="0">
                <a:cs typeface="Arial"/>
              </a:rPr>
              <a:t> </a:t>
            </a:r>
            <a:r>
              <a:rPr sz="2200" spc="-5" smtClean="0">
                <a:cs typeface="Arial"/>
              </a:rPr>
              <a:t>aşmayan </a:t>
            </a:r>
            <a:r>
              <a:rPr lang="tr-TR" sz="2200" spc="-5" dirty="0" smtClean="0">
                <a:cs typeface="Arial"/>
              </a:rPr>
              <a:t> </a:t>
            </a:r>
            <a:r>
              <a:rPr sz="2200" smtClean="0">
                <a:cs typeface="Arial"/>
              </a:rPr>
              <a:t>geçici </a:t>
            </a:r>
            <a:r>
              <a:rPr lang="tr-TR" sz="2200" dirty="0" smtClean="0">
                <a:cs typeface="Arial"/>
              </a:rPr>
              <a:t> </a:t>
            </a:r>
            <a:r>
              <a:rPr sz="2200" spc="-5" smtClean="0">
                <a:cs typeface="Arial"/>
              </a:rPr>
              <a:t>ayrılmalarında, </a:t>
            </a:r>
            <a:r>
              <a:rPr lang="tr-TR" sz="2200" spc="-5" dirty="0" smtClean="0">
                <a:cs typeface="Arial"/>
              </a:rPr>
              <a:t> </a:t>
            </a:r>
            <a:r>
              <a:rPr sz="2200" spc="-5" smtClean="0">
                <a:cs typeface="Arial"/>
              </a:rPr>
              <a:t>harcama </a:t>
            </a:r>
            <a:r>
              <a:rPr lang="tr-TR" sz="2200" spc="-5" dirty="0" smtClean="0">
                <a:cs typeface="Arial"/>
              </a:rPr>
              <a:t> </a:t>
            </a:r>
            <a:r>
              <a:rPr sz="2200" smtClean="0">
                <a:cs typeface="Arial"/>
              </a:rPr>
              <a:t>yetkilisi </a:t>
            </a:r>
            <a:r>
              <a:rPr lang="tr-TR" sz="2200" dirty="0" smtClean="0">
                <a:cs typeface="Arial"/>
              </a:rPr>
              <a:t> </a:t>
            </a:r>
            <a:r>
              <a:rPr sz="2200" spc="-10" smtClean="0">
                <a:cs typeface="Arial"/>
              </a:rPr>
              <a:t>tarafından</a:t>
            </a:r>
            <a:r>
              <a:rPr sz="2200" spc="-5" smtClean="0">
                <a:cs typeface="Arial"/>
              </a:rPr>
              <a:t> </a:t>
            </a:r>
            <a:r>
              <a:rPr lang="tr-TR" sz="2200" spc="-5" dirty="0" smtClean="0">
                <a:cs typeface="Arial"/>
              </a:rPr>
              <a:t> </a:t>
            </a:r>
            <a:r>
              <a:rPr sz="2200" spc="-5" smtClean="0">
                <a:cs typeface="Arial"/>
              </a:rPr>
              <a:t>ambar </a:t>
            </a:r>
            <a:r>
              <a:rPr lang="tr-TR" sz="2200" spc="-5" dirty="0" smtClean="0">
                <a:cs typeface="Arial"/>
              </a:rPr>
              <a:t> </a:t>
            </a:r>
            <a:r>
              <a:rPr sz="2200" spc="-5" smtClean="0">
                <a:cs typeface="Arial"/>
              </a:rPr>
              <a:t>kapalı </a:t>
            </a:r>
            <a:r>
              <a:rPr lang="tr-TR" sz="2200" spc="-5" dirty="0" smtClean="0">
                <a:cs typeface="Arial"/>
              </a:rPr>
              <a:t> </a:t>
            </a:r>
            <a:r>
              <a:rPr sz="2200" spc="-15" smtClean="0">
                <a:cs typeface="Arial"/>
              </a:rPr>
              <a:t>tutulabilir</a:t>
            </a:r>
            <a:r>
              <a:rPr sz="2200" spc="-15" dirty="0" smtClean="0">
                <a:cs typeface="Arial"/>
              </a:rPr>
              <a:t>. </a:t>
            </a:r>
            <a:r>
              <a:rPr sz="2200" spc="-10" smtClean="0">
                <a:cs typeface="Arial"/>
              </a:rPr>
              <a:t>Bu </a:t>
            </a:r>
            <a:r>
              <a:rPr lang="tr-TR" sz="2200" spc="-10" dirty="0" smtClean="0">
                <a:cs typeface="Arial"/>
              </a:rPr>
              <a:t> </a:t>
            </a:r>
            <a:r>
              <a:rPr sz="2200" smtClean="0">
                <a:cs typeface="Arial"/>
              </a:rPr>
              <a:t>süre </a:t>
            </a:r>
            <a:r>
              <a:rPr lang="tr-TR" sz="2200" dirty="0" smtClean="0">
                <a:cs typeface="Arial"/>
              </a:rPr>
              <a:t> </a:t>
            </a:r>
            <a:r>
              <a:rPr sz="2200" spc="-5" smtClean="0">
                <a:cs typeface="Arial"/>
              </a:rPr>
              <a:t>gerektiğinde </a:t>
            </a:r>
            <a:r>
              <a:rPr lang="tr-TR" sz="2200" spc="-5" dirty="0" smtClean="0">
                <a:cs typeface="Arial"/>
              </a:rPr>
              <a:t> </a:t>
            </a:r>
            <a:r>
              <a:rPr sz="2200" spc="-5" smtClean="0">
                <a:cs typeface="Arial"/>
              </a:rPr>
              <a:t>harcama </a:t>
            </a:r>
            <a:r>
              <a:rPr lang="tr-TR" sz="2200" spc="-5" dirty="0" smtClean="0">
                <a:cs typeface="Arial"/>
              </a:rPr>
              <a:t> </a:t>
            </a:r>
            <a:r>
              <a:rPr sz="2200" smtClean="0">
                <a:cs typeface="Arial"/>
              </a:rPr>
              <a:t>yetkilisi  </a:t>
            </a:r>
            <a:r>
              <a:rPr lang="tr-TR" sz="2200" dirty="0" smtClean="0">
                <a:cs typeface="Arial"/>
              </a:rPr>
              <a:t> </a:t>
            </a:r>
            <a:r>
              <a:rPr sz="2200" spc="-5" smtClean="0">
                <a:cs typeface="Arial"/>
              </a:rPr>
              <a:t>tarafından</a:t>
            </a:r>
            <a:r>
              <a:rPr sz="2200" spc="-25" smtClean="0">
                <a:cs typeface="Arial"/>
              </a:rPr>
              <a:t> </a:t>
            </a:r>
            <a:r>
              <a:rPr lang="tr-TR" sz="2200" spc="-25" dirty="0" smtClean="0">
                <a:cs typeface="Arial"/>
              </a:rPr>
              <a:t> </a:t>
            </a:r>
            <a:r>
              <a:rPr sz="2200" spc="-10" smtClean="0">
                <a:cs typeface="Arial"/>
              </a:rPr>
              <a:t>uzatılabilir</a:t>
            </a:r>
            <a:r>
              <a:rPr lang="tr-TR" sz="2200" spc="-10" dirty="0" smtClean="0">
                <a:cs typeface="Arial"/>
              </a:rPr>
              <a:t>.</a:t>
            </a:r>
            <a:endParaRPr sz="2200" dirty="0">
              <a:cs typeface="Arial"/>
            </a:endParaRPr>
          </a:p>
        </p:txBody>
      </p:sp>
      <p:pic>
        <p:nvPicPr>
          <p:cNvPr id="5" name="4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txBox="1">
            <a:spLocks noGrp="1"/>
          </p:cNvSpPr>
          <p:nvPr>
            <p:ph type="title"/>
          </p:nvPr>
        </p:nvSpPr>
        <p:spPr>
          <a:xfrm>
            <a:off x="1066800" y="37545"/>
            <a:ext cx="7391400" cy="381515"/>
          </a:xfrm>
          <a:prstGeom prst="rect">
            <a:avLst/>
          </a:prstGeom>
        </p:spPr>
        <p:txBody>
          <a:bodyPr vert="horz" wrap="square" lIns="0" tIns="12065" rIns="0" bIns="0" rtlCol="0">
            <a:spAutoFit/>
          </a:bodyPr>
          <a:lstStyle/>
          <a:p>
            <a:pPr marL="12700" algn="ctr">
              <a:lnSpc>
                <a:spcPct val="100000"/>
              </a:lnSpc>
              <a:spcBef>
                <a:spcPts val="95"/>
              </a:spcBef>
            </a:pPr>
            <a:r>
              <a:rPr lang="tr-TR" sz="2400" dirty="0" smtClean="0">
                <a:latin typeface="+mj-lt"/>
                <a:cs typeface="Arial"/>
              </a:rPr>
              <a:t>Kuruş Farkları Cetveli</a:t>
            </a:r>
            <a:endParaRPr sz="2400" dirty="0">
              <a:latin typeface="+mj-lt"/>
              <a:cs typeface="Arial"/>
            </a:endParaRPr>
          </a:p>
        </p:txBody>
      </p:sp>
      <p:sp>
        <p:nvSpPr>
          <p:cNvPr id="3" name="object 3"/>
          <p:cNvSpPr txBox="1"/>
          <p:nvPr/>
        </p:nvSpPr>
        <p:spPr>
          <a:xfrm>
            <a:off x="401827" y="787655"/>
            <a:ext cx="8577580" cy="3727110"/>
          </a:xfrm>
          <a:prstGeom prst="rect">
            <a:avLst/>
          </a:prstGeom>
        </p:spPr>
        <p:txBody>
          <a:bodyPr vert="horz" wrap="square" lIns="0" tIns="14604" rIns="0" bIns="0" rtlCol="0">
            <a:spAutoFit/>
          </a:bodyPr>
          <a:lstStyle/>
          <a:p>
            <a:pPr marL="12700" marR="5080" indent="914400" algn="just">
              <a:lnSpc>
                <a:spcPct val="99400"/>
              </a:lnSpc>
              <a:spcBef>
                <a:spcPts val="114"/>
              </a:spcBef>
            </a:pPr>
            <a:r>
              <a:rPr lang="tr-TR" sz="2200" dirty="0" smtClean="0">
                <a:cs typeface="Arial"/>
              </a:rPr>
              <a:t>16.01.2009 tarih ve 632 sayılı Muhasebat ve Mali Kontrol Genel Müdürlüğü genelgesi.</a:t>
            </a:r>
          </a:p>
          <a:p>
            <a:pPr marL="12700" marR="5080" indent="914400" algn="just">
              <a:lnSpc>
                <a:spcPct val="99400"/>
              </a:lnSpc>
              <a:spcBef>
                <a:spcPts val="114"/>
              </a:spcBef>
            </a:pPr>
            <a:r>
              <a:rPr lang="tr-TR" sz="2200" dirty="0" smtClean="0">
                <a:cs typeface="Arial"/>
              </a:rPr>
              <a:t>Muhasebeleştirme işlemi sırasında bir kuruşun altındaki değerlerin yuvarlanması sonucunda harcama birimlerinin envanter kayıtları ile muhasebe kayıtları arasındaki farkların giderilmesi için;</a:t>
            </a:r>
          </a:p>
          <a:p>
            <a:pPr marL="12700" marR="5080" indent="914400" algn="just">
              <a:lnSpc>
                <a:spcPct val="99400"/>
              </a:lnSpc>
              <a:spcBef>
                <a:spcPts val="114"/>
              </a:spcBef>
            </a:pPr>
            <a:r>
              <a:rPr lang="tr-TR" sz="2200" dirty="0" smtClean="0">
                <a:cs typeface="Arial"/>
              </a:rPr>
              <a:t>Harcama birimlerince;Tüketim malzemesi çıkışlarına ilişkin olarak,Muhasebe birimine gönderilen son döneme ait taşınır çıkışlarının muhasebeleşmesinden sonra muhasebe-taşınır kayıtları arasındaki fark karşılaştırılarak bu farklar Kuruş farkları cetvelinde gösterilerek  düzenlenerek muhasebe birimine gönderilir</a:t>
            </a:r>
            <a:r>
              <a:rPr lang="tr-TR" sz="2200" b="1" dirty="0" smtClean="0">
                <a:solidFill>
                  <a:srgbClr val="C00000"/>
                </a:solidFill>
                <a:cs typeface="Arial"/>
              </a:rPr>
              <a:t>.(Muhasebede fazla ise alacak hanesine,muhasebede noksan ise borç hanesine kayıt edilir.)</a:t>
            </a:r>
            <a:endParaRPr sz="2200" b="1" dirty="0">
              <a:solidFill>
                <a:srgbClr val="C00000"/>
              </a:solidFill>
              <a:cs typeface="Arial"/>
            </a:endParaRPr>
          </a:p>
        </p:txBody>
      </p:sp>
      <p:pic>
        <p:nvPicPr>
          <p:cNvPr id="4" name="3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txBox="1">
            <a:spLocks noGrp="1"/>
          </p:cNvSpPr>
          <p:nvPr>
            <p:ph type="title"/>
          </p:nvPr>
        </p:nvSpPr>
        <p:spPr>
          <a:xfrm>
            <a:off x="609600" y="37545"/>
            <a:ext cx="7315200" cy="381515"/>
          </a:xfrm>
          <a:prstGeom prst="rect">
            <a:avLst/>
          </a:prstGeom>
        </p:spPr>
        <p:txBody>
          <a:bodyPr vert="horz" wrap="square" lIns="0" tIns="12065" rIns="0" bIns="0" rtlCol="0">
            <a:spAutoFit/>
          </a:bodyPr>
          <a:lstStyle/>
          <a:p>
            <a:pPr marL="12700" algn="ctr">
              <a:lnSpc>
                <a:spcPct val="100000"/>
              </a:lnSpc>
              <a:spcBef>
                <a:spcPts val="95"/>
              </a:spcBef>
            </a:pPr>
            <a:r>
              <a:rPr lang="tr-TR" sz="2400" spc="-5" dirty="0" smtClean="0">
                <a:latin typeface="+mj-lt"/>
                <a:cs typeface="Arial"/>
              </a:rPr>
              <a:t>                  Hangi Hallerde Taşınır İşlem Fişi Düzenlenmez  </a:t>
            </a:r>
            <a:endParaRPr sz="2400" dirty="0">
              <a:latin typeface="+mj-lt"/>
              <a:cs typeface="Arial"/>
            </a:endParaRPr>
          </a:p>
        </p:txBody>
      </p:sp>
      <p:sp>
        <p:nvSpPr>
          <p:cNvPr id="6" name="5 Metin kutusu"/>
          <p:cNvSpPr txBox="1"/>
          <p:nvPr/>
        </p:nvSpPr>
        <p:spPr>
          <a:xfrm>
            <a:off x="381000" y="895350"/>
            <a:ext cx="8534400" cy="4154984"/>
          </a:xfrm>
          <a:prstGeom prst="rect">
            <a:avLst/>
          </a:prstGeom>
          <a:noFill/>
        </p:spPr>
        <p:txBody>
          <a:bodyPr wrap="square" rtlCol="0">
            <a:spAutoFit/>
          </a:bodyPr>
          <a:lstStyle/>
          <a:p>
            <a:r>
              <a:rPr lang="tr-TR" sz="2200" dirty="0" smtClean="0"/>
              <a:t>İhtiyaç duyulduğunda kullanılmak üzere satın alınarak depolana ya da arşivlenenler ile süreli yayınlardan </a:t>
            </a:r>
            <a:r>
              <a:rPr lang="tr-TR" sz="2200" b="1" dirty="0" smtClean="0">
                <a:solidFill>
                  <a:srgbClr val="FF0000"/>
                </a:solidFill>
              </a:rPr>
              <a:t>ciltlenmiş olanlar hariç </a:t>
            </a:r>
            <a:r>
              <a:rPr lang="tr-TR" sz="2200" dirty="0" smtClean="0"/>
              <a:t>olmak üzere aşağıda belirtilen hallerde taşınır işlem fişi düzenlenmez.</a:t>
            </a:r>
          </a:p>
          <a:p>
            <a:endParaRPr lang="tr-TR" sz="2200" dirty="0" smtClean="0"/>
          </a:p>
          <a:p>
            <a:r>
              <a:rPr lang="tr-TR" sz="2200" dirty="0" smtClean="0"/>
              <a:t>1-Satın alındığı andan itibaren tüketimi yapılan su,doğalgaz,kum,çakıl,bahçe toprağı,bahçe     gübresi ve benzeri maddeler,</a:t>
            </a:r>
          </a:p>
          <a:p>
            <a:endParaRPr lang="tr-TR" sz="2200" dirty="0" smtClean="0"/>
          </a:p>
          <a:p>
            <a:r>
              <a:rPr lang="tr-TR" sz="2200" dirty="0" smtClean="0"/>
              <a:t>2-Tesis,makine,cihaz,taşıt ve iş makineleri ile demirbaşların servislerince yapılan bakım ve onarımlarında kullanılan yedek parçalar ile doğrudan taşıtların depolarına konulan akaryakıt,likit gaz (LPG) ve yağlar,</a:t>
            </a:r>
          </a:p>
          <a:p>
            <a:endParaRPr lang="tr-TR" sz="2200" dirty="0"/>
          </a:p>
        </p:txBody>
      </p:sp>
      <p:pic>
        <p:nvPicPr>
          <p:cNvPr id="5" name="4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txBox="1">
            <a:spLocks noGrp="1"/>
          </p:cNvSpPr>
          <p:nvPr>
            <p:ph type="title"/>
          </p:nvPr>
        </p:nvSpPr>
        <p:spPr>
          <a:xfrm>
            <a:off x="1854458" y="37545"/>
            <a:ext cx="6527542" cy="381515"/>
          </a:xfrm>
          <a:prstGeom prst="rect">
            <a:avLst/>
          </a:prstGeom>
        </p:spPr>
        <p:txBody>
          <a:bodyPr vert="horz" wrap="square" lIns="0" tIns="12065" rIns="0" bIns="0" rtlCol="0">
            <a:spAutoFit/>
          </a:bodyPr>
          <a:lstStyle/>
          <a:p>
            <a:pPr marL="12700" algn="ctr">
              <a:lnSpc>
                <a:spcPct val="100000"/>
              </a:lnSpc>
              <a:spcBef>
                <a:spcPts val="95"/>
              </a:spcBef>
            </a:pPr>
            <a:r>
              <a:rPr lang="tr-TR" sz="2400" spc="-5" dirty="0" smtClean="0">
                <a:latin typeface="+mj-lt"/>
                <a:cs typeface="Arial"/>
              </a:rPr>
              <a:t>Hangi Hallerde  Taşınır İşlem Fişi Düzenlenmez</a:t>
            </a:r>
            <a:endParaRPr sz="2400" dirty="0">
              <a:latin typeface="+mj-lt"/>
              <a:cs typeface="Arial"/>
            </a:endParaRPr>
          </a:p>
        </p:txBody>
      </p:sp>
      <p:sp>
        <p:nvSpPr>
          <p:cNvPr id="4" name="3 Metin kutusu"/>
          <p:cNvSpPr txBox="1"/>
          <p:nvPr/>
        </p:nvSpPr>
        <p:spPr>
          <a:xfrm>
            <a:off x="457200" y="819150"/>
            <a:ext cx="7924800" cy="4645938"/>
          </a:xfrm>
          <a:prstGeom prst="rect">
            <a:avLst/>
          </a:prstGeom>
          <a:noFill/>
        </p:spPr>
        <p:txBody>
          <a:bodyPr wrap="square" rtlCol="0">
            <a:spAutoFit/>
          </a:bodyPr>
          <a:lstStyle/>
          <a:p>
            <a:r>
              <a:rPr lang="tr-TR" sz="2200" dirty="0" smtClean="0"/>
              <a:t>3-Kısa sürede tüketilen mutfak tipi tüpler ve yangın söndürme tüplerine yapılan gaz    dolumlar  ile yazıcı kartuşlarının dolumu,</a:t>
            </a:r>
          </a:p>
          <a:p>
            <a:endParaRPr lang="tr-TR" sz="2200" dirty="0" smtClean="0"/>
          </a:p>
          <a:p>
            <a:r>
              <a:rPr lang="tr-TR" sz="2200" dirty="0" smtClean="0"/>
              <a:t>4-Dergi ve gazete gibi süreli yayınlar ile arşivlenme niteliği olmayan kütüphane </a:t>
            </a:r>
            <a:r>
              <a:rPr lang="tr-TR" sz="2200" dirty="0" err="1" smtClean="0"/>
              <a:t>meteryalleri</a:t>
            </a:r>
            <a:r>
              <a:rPr lang="tr-TR" sz="2200" dirty="0" smtClean="0"/>
              <a:t> ,</a:t>
            </a:r>
          </a:p>
          <a:p>
            <a:endParaRPr lang="tr-TR" sz="2200" dirty="0" smtClean="0"/>
          </a:p>
          <a:p>
            <a:r>
              <a:rPr lang="tr-TR" sz="2200" dirty="0" smtClean="0"/>
              <a:t>5-Bütçenin temsil ve tanıtma giderleri tertibinden makam için alınan yiyecek ve    içecekler,</a:t>
            </a:r>
          </a:p>
          <a:p>
            <a:endParaRPr lang="tr-TR" sz="2200" dirty="0" smtClean="0"/>
          </a:p>
          <a:p>
            <a:pPr algn="just"/>
            <a:r>
              <a:rPr lang="tr-TR" sz="2200" b="1" dirty="0" smtClean="0">
                <a:solidFill>
                  <a:srgbClr val="C00000"/>
                </a:solidFill>
              </a:rPr>
              <a:t>Yukarıda sayılanlardan doğrudan kullanılanlar varsa bunlar doğrudan giderleştirilir; depolananlar varsa bunlar için taşınır işlem fişi düzenlenerek kayıtlara alınır.</a:t>
            </a:r>
          </a:p>
          <a:p>
            <a:endParaRPr lang="tr-TR" sz="2200" dirty="0"/>
          </a:p>
        </p:txBody>
      </p:sp>
      <p:pic>
        <p:nvPicPr>
          <p:cNvPr id="6" name="5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p:nvPr/>
        </p:nvSpPr>
        <p:spPr>
          <a:xfrm>
            <a:off x="635" y="637"/>
            <a:ext cx="9144000" cy="575945"/>
          </a:xfrm>
          <a:custGeom>
            <a:avLst/>
            <a:gdLst/>
            <a:ahLst/>
            <a:cxnLst/>
            <a:rect l="l" t="t" r="r" b="b"/>
            <a:pathLst>
              <a:path w="9144000" h="575945">
                <a:moveTo>
                  <a:pt x="0" y="575945"/>
                </a:moveTo>
                <a:lnTo>
                  <a:pt x="9144000" y="575945"/>
                </a:lnTo>
                <a:lnTo>
                  <a:pt x="9144000" y="0"/>
                </a:lnTo>
                <a:lnTo>
                  <a:pt x="0" y="0"/>
                </a:lnTo>
                <a:lnTo>
                  <a:pt x="0" y="575945"/>
                </a:lnTo>
                <a:close/>
              </a:path>
            </a:pathLst>
          </a:custGeom>
          <a:ln w="25908">
            <a:solidFill>
              <a:srgbClr val="8A3836"/>
            </a:solidFill>
          </a:ln>
        </p:spPr>
        <p:txBody>
          <a:bodyPr wrap="square" lIns="0" tIns="0" rIns="0" bIns="0" rtlCol="0"/>
          <a:lstStyle/>
          <a:p>
            <a:endParaRPr/>
          </a:p>
        </p:txBody>
      </p:sp>
      <p:sp>
        <p:nvSpPr>
          <p:cNvPr id="3" name="object 3"/>
          <p:cNvSpPr txBox="1">
            <a:spLocks noGrp="1"/>
          </p:cNvSpPr>
          <p:nvPr>
            <p:ph type="title"/>
          </p:nvPr>
        </p:nvSpPr>
        <p:spPr>
          <a:xfrm>
            <a:off x="1188520" y="74392"/>
            <a:ext cx="6786245" cy="321242"/>
          </a:xfrm>
          <a:prstGeom prst="rect">
            <a:avLst/>
          </a:prstGeom>
        </p:spPr>
        <p:txBody>
          <a:bodyPr vert="horz" wrap="square" lIns="0" tIns="13335" rIns="0" bIns="0" rtlCol="0">
            <a:spAutoFit/>
          </a:bodyPr>
          <a:lstStyle/>
          <a:p>
            <a:pPr marL="12700">
              <a:lnSpc>
                <a:spcPct val="100000"/>
              </a:lnSpc>
              <a:spcBef>
                <a:spcPts val="105"/>
              </a:spcBef>
            </a:pPr>
            <a:r>
              <a:rPr sz="2000" spc="-5" dirty="0">
                <a:latin typeface="+mj-lt"/>
                <a:cs typeface="Arial"/>
              </a:rPr>
              <a:t>Defter, </a:t>
            </a:r>
            <a:r>
              <a:rPr sz="2000" dirty="0">
                <a:latin typeface="+mj-lt"/>
                <a:cs typeface="Arial"/>
              </a:rPr>
              <a:t>belge </a:t>
            </a:r>
            <a:r>
              <a:rPr sz="2000" spc="-15" dirty="0">
                <a:latin typeface="+mj-lt"/>
                <a:cs typeface="Arial"/>
              </a:rPr>
              <a:t>ve </a:t>
            </a:r>
            <a:r>
              <a:rPr sz="2000" spc="-5" dirty="0">
                <a:latin typeface="+mj-lt"/>
                <a:cs typeface="Arial"/>
              </a:rPr>
              <a:t>cetvellerin elektronik </a:t>
            </a:r>
            <a:r>
              <a:rPr sz="2000" dirty="0">
                <a:latin typeface="+mj-lt"/>
                <a:cs typeface="Arial"/>
              </a:rPr>
              <a:t>ortamda</a:t>
            </a:r>
            <a:r>
              <a:rPr sz="2000" spc="-5" dirty="0">
                <a:latin typeface="+mj-lt"/>
                <a:cs typeface="Arial"/>
              </a:rPr>
              <a:t> tutulması</a:t>
            </a:r>
            <a:endParaRPr sz="2000" dirty="0">
              <a:latin typeface="+mj-lt"/>
              <a:cs typeface="Arial"/>
            </a:endParaRPr>
          </a:p>
        </p:txBody>
      </p:sp>
      <p:sp>
        <p:nvSpPr>
          <p:cNvPr id="4" name="object 4"/>
          <p:cNvSpPr txBox="1"/>
          <p:nvPr/>
        </p:nvSpPr>
        <p:spPr>
          <a:xfrm>
            <a:off x="279908" y="313692"/>
            <a:ext cx="8759190" cy="1849224"/>
          </a:xfrm>
          <a:prstGeom prst="rect">
            <a:avLst/>
          </a:prstGeom>
        </p:spPr>
        <p:txBody>
          <a:bodyPr vert="horz" wrap="square" lIns="0" tIns="12700" rIns="0" bIns="0" rtlCol="0">
            <a:spAutoFit/>
          </a:bodyPr>
          <a:lstStyle/>
          <a:p>
            <a:pPr marL="7672070" algn="ctr">
              <a:lnSpc>
                <a:spcPct val="100000"/>
              </a:lnSpc>
              <a:spcBef>
                <a:spcPts val="100"/>
              </a:spcBef>
            </a:pPr>
            <a:r>
              <a:rPr sz="1800" b="1" spc="-5" dirty="0">
                <a:solidFill>
                  <a:srgbClr val="800000"/>
                </a:solidFill>
                <a:latin typeface="Trebuchet MS"/>
                <a:cs typeface="Trebuchet MS"/>
              </a:rPr>
              <a:t>MADDE</a:t>
            </a:r>
            <a:r>
              <a:rPr sz="1800" b="1" spc="-95" dirty="0">
                <a:solidFill>
                  <a:srgbClr val="800000"/>
                </a:solidFill>
                <a:latin typeface="Trebuchet MS"/>
                <a:cs typeface="Trebuchet MS"/>
              </a:rPr>
              <a:t> </a:t>
            </a:r>
            <a:r>
              <a:rPr sz="1800" b="1" dirty="0">
                <a:solidFill>
                  <a:srgbClr val="800000"/>
                </a:solidFill>
                <a:latin typeface="Trebuchet MS"/>
                <a:cs typeface="Trebuchet MS"/>
              </a:rPr>
              <a:t>11</a:t>
            </a:r>
            <a:endParaRPr sz="1800" dirty="0">
              <a:latin typeface="Trebuchet MS"/>
              <a:cs typeface="Trebuchet MS"/>
            </a:endParaRPr>
          </a:p>
          <a:p>
            <a:pPr marL="12700" marR="232410" indent="914400" algn="just">
              <a:lnSpc>
                <a:spcPct val="99600"/>
              </a:lnSpc>
              <a:spcBef>
                <a:spcPts val="1615"/>
              </a:spcBef>
            </a:pPr>
            <a:r>
              <a:rPr sz="2200" spc="-5" dirty="0">
                <a:cs typeface="Arial"/>
              </a:rPr>
              <a:t>Taşınırların tüm giriş ve çıkış kayıtları ile kullanılacak defter,  belge ve cetvellerin </a:t>
            </a:r>
            <a:r>
              <a:rPr sz="2200" b="1" spc="-5" dirty="0">
                <a:solidFill>
                  <a:srgbClr val="C00000"/>
                </a:solidFill>
                <a:cs typeface="Arial"/>
              </a:rPr>
              <a:t>elektronik ortamda </a:t>
            </a:r>
            <a:r>
              <a:rPr sz="2200" spc="-5" dirty="0">
                <a:cs typeface="Arial"/>
              </a:rPr>
              <a:t>tutulması ve düzenlenmesi  esastır.</a:t>
            </a:r>
            <a:endParaRPr sz="2200" dirty="0">
              <a:cs typeface="Arial"/>
            </a:endParaRPr>
          </a:p>
          <a:p>
            <a:pPr marL="12700" marR="231775" indent="914400" algn="just">
              <a:lnSpc>
                <a:spcPct val="100000"/>
              </a:lnSpc>
              <a:spcBef>
                <a:spcPts val="35"/>
              </a:spcBef>
            </a:pPr>
            <a:r>
              <a:rPr lang="tr-TR" sz="2200" spc="-5" dirty="0" smtClean="0">
                <a:cs typeface="Arial"/>
              </a:rPr>
              <a:t> </a:t>
            </a:r>
            <a:r>
              <a:rPr sz="2200" spc="-5" smtClean="0">
                <a:cs typeface="Arial"/>
              </a:rPr>
              <a:t>Elektronik </a:t>
            </a:r>
            <a:r>
              <a:rPr sz="2200" spc="-5" dirty="0">
                <a:cs typeface="Arial"/>
              </a:rPr>
              <a:t>ortamda düzenlenen </a:t>
            </a:r>
            <a:r>
              <a:rPr sz="2200" spc="-25" dirty="0">
                <a:cs typeface="Arial"/>
              </a:rPr>
              <a:t>defter, </a:t>
            </a:r>
            <a:r>
              <a:rPr sz="2200" spc="-5" dirty="0">
                <a:cs typeface="Arial"/>
              </a:rPr>
              <a:t>belge </a:t>
            </a:r>
            <a:r>
              <a:rPr sz="2200" spc="-10" dirty="0">
                <a:cs typeface="Arial"/>
              </a:rPr>
              <a:t>ve </a:t>
            </a:r>
            <a:r>
              <a:rPr sz="2200" spc="-5" dirty="0">
                <a:cs typeface="Arial"/>
              </a:rPr>
              <a:t>cetvellerde  gerekli görülmesi halinde ilave sütun ve satır</a:t>
            </a:r>
            <a:r>
              <a:rPr sz="2200" spc="50" dirty="0">
                <a:cs typeface="Arial"/>
              </a:rPr>
              <a:t> </a:t>
            </a:r>
            <a:r>
              <a:rPr sz="2200" spc="-5" dirty="0">
                <a:cs typeface="Arial"/>
              </a:rPr>
              <a:t>açılabilir.</a:t>
            </a:r>
            <a:endParaRPr sz="2200" dirty="0">
              <a:cs typeface="Arial"/>
            </a:endParaRPr>
          </a:p>
        </p:txBody>
      </p:sp>
      <p:pic>
        <p:nvPicPr>
          <p:cNvPr id="5" name="4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1 Başlık"/>
          <p:cNvSpPr>
            <a:spLocks noGrp="1"/>
          </p:cNvSpPr>
          <p:nvPr>
            <p:ph type="title"/>
          </p:nvPr>
        </p:nvSpPr>
        <p:spPr>
          <a:xfrm>
            <a:off x="0" y="133350"/>
            <a:ext cx="9062338" cy="228600"/>
          </a:xfrm>
        </p:spPr>
        <p:txBody>
          <a:bodyPr/>
          <a:lstStyle/>
          <a:p>
            <a:pPr algn="ctr"/>
            <a:r>
              <a:rPr lang="tr-TR" sz="2400" dirty="0" smtClean="0">
                <a:latin typeface="+mj-lt"/>
                <a:cs typeface="Arial" pitchFamily="34" charset="0"/>
              </a:rPr>
              <a:t>Taşınır İşlemleri</a:t>
            </a:r>
            <a:endParaRPr lang="tr-TR" sz="2400" dirty="0">
              <a:latin typeface="+mj-lt"/>
              <a:cs typeface="Arial" pitchFamily="34" charset="0"/>
            </a:endParaRPr>
          </a:p>
        </p:txBody>
      </p:sp>
      <p:sp>
        <p:nvSpPr>
          <p:cNvPr id="3" name="2 Metin Yer Tutucusu"/>
          <p:cNvSpPr>
            <a:spLocks noGrp="1"/>
          </p:cNvSpPr>
          <p:nvPr>
            <p:ph type="body" idx="1"/>
          </p:nvPr>
        </p:nvSpPr>
        <p:spPr>
          <a:xfrm>
            <a:off x="462787" y="1123950"/>
            <a:ext cx="8223884" cy="2492990"/>
          </a:xfrm>
        </p:spPr>
        <p:txBody>
          <a:bodyPr/>
          <a:lstStyle/>
          <a:p>
            <a:endParaRPr lang="tr-TR" sz="1800" dirty="0" smtClean="0"/>
          </a:p>
          <a:p>
            <a:endParaRPr lang="tr-TR" sz="1800" dirty="0" smtClean="0"/>
          </a:p>
          <a:p>
            <a:r>
              <a:rPr lang="tr-TR" sz="1800" dirty="0" smtClean="0"/>
              <a:t>Satın alma</a:t>
            </a:r>
          </a:p>
          <a:p>
            <a:r>
              <a:rPr lang="tr-TR" sz="1800" dirty="0" smtClean="0"/>
              <a:t>Bağış ve Yardım</a:t>
            </a:r>
          </a:p>
          <a:p>
            <a:r>
              <a:rPr lang="tr-TR" sz="1800" dirty="0" smtClean="0"/>
              <a:t>Sayım Fazlalığı</a:t>
            </a:r>
          </a:p>
          <a:p>
            <a:r>
              <a:rPr lang="tr-TR" sz="1800" dirty="0" smtClean="0"/>
              <a:t>İade edilme</a:t>
            </a:r>
          </a:p>
          <a:p>
            <a:r>
              <a:rPr lang="tr-TR" sz="1800" dirty="0" smtClean="0"/>
              <a:t>Devir alma</a:t>
            </a:r>
          </a:p>
          <a:p>
            <a:r>
              <a:rPr lang="tr-TR" sz="1800" dirty="0" smtClean="0"/>
              <a:t>Tasfiye idaresinden edinme</a:t>
            </a:r>
          </a:p>
          <a:p>
            <a:r>
              <a:rPr lang="tr-TR" sz="1800" dirty="0" smtClean="0"/>
              <a:t>İç İmkanlarla üretim ve kazı müsadere</a:t>
            </a:r>
            <a:endParaRPr lang="tr-TR" sz="1800" dirty="0"/>
          </a:p>
        </p:txBody>
      </p:sp>
      <p:sp>
        <p:nvSpPr>
          <p:cNvPr id="4" name="3 Metin kutusu"/>
          <p:cNvSpPr txBox="1"/>
          <p:nvPr/>
        </p:nvSpPr>
        <p:spPr>
          <a:xfrm>
            <a:off x="457200" y="666750"/>
            <a:ext cx="1600200" cy="923330"/>
          </a:xfrm>
          <a:prstGeom prst="rect">
            <a:avLst/>
          </a:prstGeom>
          <a:noFill/>
        </p:spPr>
        <p:txBody>
          <a:bodyPr wrap="square" rtlCol="0">
            <a:spAutoFit/>
          </a:bodyPr>
          <a:lstStyle/>
          <a:p>
            <a:endParaRPr lang="tr-TR" u="sng" dirty="0" smtClean="0">
              <a:solidFill>
                <a:srgbClr val="C00000"/>
              </a:solidFill>
              <a:latin typeface="Arial" pitchFamily="34" charset="0"/>
              <a:cs typeface="Arial" pitchFamily="34" charset="0"/>
            </a:endParaRPr>
          </a:p>
          <a:p>
            <a:endParaRPr lang="tr-TR" u="sng" dirty="0" smtClean="0">
              <a:solidFill>
                <a:srgbClr val="C00000"/>
              </a:solidFill>
              <a:latin typeface="Arial" pitchFamily="34" charset="0"/>
              <a:cs typeface="Arial" pitchFamily="34" charset="0"/>
            </a:endParaRPr>
          </a:p>
          <a:p>
            <a:r>
              <a:rPr lang="tr-TR" b="1" u="sng" dirty="0" smtClean="0">
                <a:solidFill>
                  <a:srgbClr val="C00000"/>
                </a:solidFill>
                <a:cs typeface="Arial" pitchFamily="34" charset="0"/>
              </a:rPr>
              <a:t>Gir</a:t>
            </a:r>
            <a:r>
              <a:rPr lang="tr-TR" b="1" u="sng" dirty="0" smtClean="0">
                <a:solidFill>
                  <a:srgbClr val="C00000"/>
                </a:solidFill>
                <a:latin typeface="+mj-lt"/>
                <a:cs typeface="Arial" pitchFamily="34" charset="0"/>
              </a:rPr>
              <a:t>iş İşlemleri</a:t>
            </a:r>
            <a:endParaRPr lang="tr-TR" b="1" u="sng" dirty="0">
              <a:solidFill>
                <a:srgbClr val="C00000"/>
              </a:solidFill>
              <a:latin typeface="+mj-lt"/>
              <a:cs typeface="Arial" pitchFamily="34" charset="0"/>
            </a:endParaRPr>
          </a:p>
        </p:txBody>
      </p:sp>
      <p:sp>
        <p:nvSpPr>
          <p:cNvPr id="5" name="4 Metin kutusu"/>
          <p:cNvSpPr txBox="1"/>
          <p:nvPr/>
        </p:nvSpPr>
        <p:spPr>
          <a:xfrm>
            <a:off x="5638800" y="666750"/>
            <a:ext cx="2362200" cy="3693319"/>
          </a:xfrm>
          <a:prstGeom prst="rect">
            <a:avLst/>
          </a:prstGeom>
          <a:noFill/>
        </p:spPr>
        <p:txBody>
          <a:bodyPr wrap="square" rtlCol="0">
            <a:spAutoFit/>
          </a:bodyPr>
          <a:lstStyle/>
          <a:p>
            <a:endParaRPr lang="tr-TR" u="sng" dirty="0" smtClean="0">
              <a:solidFill>
                <a:srgbClr val="C00000"/>
              </a:solidFill>
            </a:endParaRPr>
          </a:p>
          <a:p>
            <a:endParaRPr lang="tr-TR" u="sng" dirty="0" smtClean="0">
              <a:solidFill>
                <a:srgbClr val="C00000"/>
              </a:solidFill>
            </a:endParaRPr>
          </a:p>
          <a:p>
            <a:r>
              <a:rPr lang="tr-TR" b="1" u="sng" dirty="0" smtClean="0">
                <a:solidFill>
                  <a:srgbClr val="C00000"/>
                </a:solidFill>
                <a:latin typeface="+mj-lt"/>
              </a:rPr>
              <a:t>Çıkış İşlemleri</a:t>
            </a:r>
          </a:p>
          <a:p>
            <a:r>
              <a:rPr lang="tr-TR" dirty="0" smtClean="0"/>
              <a:t>Tüketim</a:t>
            </a:r>
          </a:p>
          <a:p>
            <a:r>
              <a:rPr lang="tr-TR" dirty="0" smtClean="0"/>
              <a:t>Dayanıklı taşınırların kullanıma verilmesi</a:t>
            </a:r>
          </a:p>
          <a:p>
            <a:r>
              <a:rPr lang="tr-TR" dirty="0" smtClean="0"/>
              <a:t>Devir</a:t>
            </a:r>
          </a:p>
          <a:p>
            <a:r>
              <a:rPr lang="tr-TR" dirty="0" smtClean="0"/>
              <a:t>Bağış ve Yardım</a:t>
            </a:r>
          </a:p>
          <a:p>
            <a:r>
              <a:rPr lang="tr-TR" dirty="0" smtClean="0"/>
              <a:t>Satış</a:t>
            </a:r>
          </a:p>
          <a:p>
            <a:r>
              <a:rPr lang="tr-TR" dirty="0" smtClean="0"/>
              <a:t>Kullanılmaz hale gelme,yok olma</a:t>
            </a:r>
          </a:p>
          <a:p>
            <a:r>
              <a:rPr lang="tr-TR" dirty="0" smtClean="0"/>
              <a:t>Sayım noksanı</a:t>
            </a:r>
          </a:p>
          <a:p>
            <a:r>
              <a:rPr lang="tr-TR" dirty="0" smtClean="0"/>
              <a:t>Hurdaya ayırma</a:t>
            </a:r>
            <a:endParaRPr lang="tr-TR" dirty="0"/>
          </a:p>
        </p:txBody>
      </p:sp>
      <p:pic>
        <p:nvPicPr>
          <p:cNvPr id="7" name="6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14600" y="590550"/>
            <a:ext cx="4343400" cy="4000500"/>
          </a:xfrm>
          <a:prstGeom prst="rect">
            <a:avLst/>
          </a:prstGeom>
          <a:noFill/>
        </p:spPr>
      </p:pic>
      <p:sp>
        <p:nvSpPr>
          <p:cNvPr id="2" name="object 2"/>
          <p:cNvSpPr txBox="1">
            <a:spLocks noGrp="1"/>
          </p:cNvSpPr>
          <p:nvPr>
            <p:ph type="title"/>
          </p:nvPr>
        </p:nvSpPr>
        <p:spPr>
          <a:xfrm>
            <a:off x="590808" y="57335"/>
            <a:ext cx="8263255" cy="382156"/>
          </a:xfrm>
          <a:prstGeom prst="rect">
            <a:avLst/>
          </a:prstGeom>
        </p:spPr>
        <p:txBody>
          <a:bodyPr vert="horz" wrap="square" lIns="0" tIns="12700" rIns="0" bIns="0" rtlCol="0">
            <a:spAutoFit/>
          </a:bodyPr>
          <a:lstStyle/>
          <a:p>
            <a:pPr marL="12700" algn="ctr">
              <a:lnSpc>
                <a:spcPct val="100000"/>
              </a:lnSpc>
              <a:spcBef>
                <a:spcPts val="100"/>
              </a:spcBef>
            </a:pPr>
            <a:r>
              <a:rPr lang="tr-TR" sz="2400" spc="-90" dirty="0" smtClean="0">
                <a:latin typeface="+mn-lt"/>
              </a:rPr>
              <a:t>        </a:t>
            </a:r>
            <a:r>
              <a:rPr sz="2400" spc="-90" smtClean="0">
                <a:latin typeface="+mn-lt"/>
              </a:rPr>
              <a:t>Taşınır</a:t>
            </a:r>
            <a:r>
              <a:rPr sz="2400" spc="-490" smtClean="0">
                <a:latin typeface="+mn-lt"/>
              </a:rPr>
              <a:t> </a:t>
            </a:r>
            <a:r>
              <a:rPr lang="tr-TR" sz="2400" spc="-490" dirty="0" smtClean="0">
                <a:latin typeface="+mn-lt"/>
              </a:rPr>
              <a:t>   </a:t>
            </a:r>
            <a:r>
              <a:rPr sz="2400" spc="-50" smtClean="0">
                <a:latin typeface="+mn-lt"/>
              </a:rPr>
              <a:t>giriş</a:t>
            </a:r>
            <a:r>
              <a:rPr sz="2400" spc="-465" smtClean="0">
                <a:latin typeface="+mn-lt"/>
              </a:rPr>
              <a:t> </a:t>
            </a:r>
            <a:r>
              <a:rPr lang="tr-TR" sz="2400" spc="-465" dirty="0" smtClean="0">
                <a:latin typeface="+mn-lt"/>
              </a:rPr>
              <a:t>   </a:t>
            </a:r>
            <a:r>
              <a:rPr sz="2400" spc="-70" smtClean="0">
                <a:latin typeface="+mn-lt"/>
              </a:rPr>
              <a:t>ve</a:t>
            </a:r>
            <a:r>
              <a:rPr sz="2400" spc="-465" smtClean="0">
                <a:latin typeface="+mn-lt"/>
              </a:rPr>
              <a:t> </a:t>
            </a:r>
            <a:r>
              <a:rPr lang="tr-TR" sz="2400" spc="-465" dirty="0" smtClean="0">
                <a:latin typeface="+mn-lt"/>
              </a:rPr>
              <a:t>   </a:t>
            </a:r>
            <a:r>
              <a:rPr sz="2400" spc="-55" smtClean="0">
                <a:latin typeface="+mn-lt"/>
              </a:rPr>
              <a:t>çıkış</a:t>
            </a:r>
            <a:r>
              <a:rPr sz="2400" spc="-450" smtClean="0">
                <a:latin typeface="+mn-lt"/>
              </a:rPr>
              <a:t> </a:t>
            </a:r>
            <a:r>
              <a:rPr lang="tr-TR" sz="2400" spc="-450" dirty="0" smtClean="0">
                <a:latin typeface="+mn-lt"/>
              </a:rPr>
              <a:t>   </a:t>
            </a:r>
            <a:r>
              <a:rPr sz="2400" spc="-65" smtClean="0">
                <a:latin typeface="+mn-lt"/>
              </a:rPr>
              <a:t>işlemlerinin</a:t>
            </a:r>
            <a:r>
              <a:rPr sz="2400" spc="-455" smtClean="0">
                <a:latin typeface="+mn-lt"/>
              </a:rPr>
              <a:t> </a:t>
            </a:r>
            <a:r>
              <a:rPr lang="tr-TR" sz="2400" spc="-455" dirty="0" smtClean="0">
                <a:latin typeface="+mn-lt"/>
              </a:rPr>
              <a:t>   </a:t>
            </a:r>
            <a:r>
              <a:rPr sz="2400" spc="-75" smtClean="0">
                <a:latin typeface="+mn-lt"/>
              </a:rPr>
              <a:t>muhasebe</a:t>
            </a:r>
            <a:r>
              <a:rPr lang="tr-TR" sz="2400" spc="-75" dirty="0" smtClean="0">
                <a:latin typeface="+mn-lt"/>
              </a:rPr>
              <a:t>   </a:t>
            </a:r>
            <a:r>
              <a:rPr sz="2400" spc="-455" smtClean="0">
                <a:latin typeface="+mn-lt"/>
              </a:rPr>
              <a:t> </a:t>
            </a:r>
            <a:r>
              <a:rPr sz="2400" spc="-65" smtClean="0">
                <a:latin typeface="+mn-lt"/>
              </a:rPr>
              <a:t>birimine</a:t>
            </a:r>
            <a:r>
              <a:rPr lang="tr-TR" sz="2400" spc="-65" dirty="0" smtClean="0">
                <a:latin typeface="+mn-lt"/>
              </a:rPr>
              <a:t> </a:t>
            </a:r>
            <a:r>
              <a:rPr sz="2400" spc="-455" smtClean="0">
                <a:latin typeface="+mn-lt"/>
              </a:rPr>
              <a:t> </a:t>
            </a:r>
            <a:r>
              <a:rPr lang="tr-TR" sz="2400" spc="-455" dirty="0" smtClean="0">
                <a:latin typeface="+mn-lt"/>
              </a:rPr>
              <a:t>    </a:t>
            </a:r>
            <a:r>
              <a:rPr sz="2400" spc="-55" smtClean="0">
                <a:latin typeface="+mn-lt"/>
              </a:rPr>
              <a:t>bildirilmesi</a:t>
            </a:r>
            <a:endParaRPr sz="2400" dirty="0">
              <a:latin typeface="+mn-lt"/>
            </a:endParaRPr>
          </a:p>
        </p:txBody>
      </p:sp>
      <p:sp>
        <p:nvSpPr>
          <p:cNvPr id="3" name="object 3"/>
          <p:cNvSpPr txBox="1"/>
          <p:nvPr/>
        </p:nvSpPr>
        <p:spPr>
          <a:xfrm>
            <a:off x="279908" y="792227"/>
            <a:ext cx="8629650" cy="1719060"/>
          </a:xfrm>
          <a:prstGeom prst="rect">
            <a:avLst/>
          </a:prstGeom>
        </p:spPr>
        <p:txBody>
          <a:bodyPr vert="horz" wrap="square" lIns="0" tIns="13335" rIns="0" bIns="0" rtlCol="0">
            <a:spAutoFit/>
          </a:bodyPr>
          <a:lstStyle/>
          <a:p>
            <a:pPr marL="12700" marR="6350" indent="914400" algn="just">
              <a:lnSpc>
                <a:spcPct val="99600"/>
              </a:lnSpc>
              <a:spcBef>
                <a:spcPts val="105"/>
              </a:spcBef>
            </a:pPr>
            <a:r>
              <a:rPr sz="2200" spc="-5" dirty="0">
                <a:cs typeface="Arial"/>
              </a:rPr>
              <a:t>Muhasebe kayıtlarında </a:t>
            </a:r>
            <a:r>
              <a:rPr sz="2200" dirty="0">
                <a:cs typeface="Arial"/>
              </a:rPr>
              <a:t>"150-İlk </a:t>
            </a:r>
            <a:r>
              <a:rPr sz="2200" spc="-5" dirty="0">
                <a:cs typeface="Arial"/>
              </a:rPr>
              <a:t>Madde ve Malzemeler  </a:t>
            </a:r>
            <a:r>
              <a:rPr sz="2200" spc="-10" dirty="0">
                <a:cs typeface="Arial"/>
              </a:rPr>
              <a:t>Hesabı"nda </a:t>
            </a:r>
            <a:r>
              <a:rPr sz="2200" spc="-5" dirty="0">
                <a:cs typeface="Arial"/>
              </a:rPr>
              <a:t>izlenen tüketim malzemelerinin çıkışları için </a:t>
            </a:r>
            <a:r>
              <a:rPr sz="2200" spc="-10" dirty="0">
                <a:cs typeface="Arial"/>
              </a:rPr>
              <a:t>düzenlenen  </a:t>
            </a:r>
            <a:r>
              <a:rPr sz="2200" spc="-5" dirty="0">
                <a:cs typeface="Arial"/>
              </a:rPr>
              <a:t>Taşınır İşlem Fişleri muhasebe </a:t>
            </a:r>
            <a:r>
              <a:rPr sz="2200">
                <a:cs typeface="Arial"/>
              </a:rPr>
              <a:t>birimine</a:t>
            </a:r>
            <a:r>
              <a:rPr sz="2200" spc="15">
                <a:cs typeface="Arial"/>
              </a:rPr>
              <a:t> </a:t>
            </a:r>
            <a:r>
              <a:rPr lang="tr-TR" sz="2200" spc="15" dirty="0" smtClean="0">
                <a:cs typeface="Arial"/>
              </a:rPr>
              <a:t> </a:t>
            </a:r>
            <a:r>
              <a:rPr sz="2200" spc="-5" smtClean="0">
                <a:cs typeface="Arial"/>
              </a:rPr>
              <a:t>gönderilmez</a:t>
            </a:r>
            <a:r>
              <a:rPr sz="2200" spc="-5" dirty="0" smtClean="0">
                <a:cs typeface="Arial"/>
              </a:rPr>
              <a:t>.</a:t>
            </a:r>
            <a:endParaRPr lang="tr-TR" sz="2200" spc="-5" dirty="0" smtClean="0">
              <a:cs typeface="Arial"/>
            </a:endParaRPr>
          </a:p>
          <a:p>
            <a:pPr marL="12700" marR="6350" indent="914400" algn="just">
              <a:lnSpc>
                <a:spcPct val="99600"/>
              </a:lnSpc>
              <a:spcBef>
                <a:spcPts val="105"/>
              </a:spcBef>
            </a:pPr>
            <a:r>
              <a:rPr lang="tr-TR" sz="2200" spc="-5" dirty="0" smtClean="0">
                <a:cs typeface="Arial"/>
              </a:rPr>
              <a:t>Üniversitemizde Üst yönetici tarafından belirlendiği gibi </a:t>
            </a:r>
            <a:r>
              <a:rPr lang="tr-TR" sz="2200" u="sng" spc="-5" dirty="0" smtClean="0">
                <a:solidFill>
                  <a:srgbClr val="C00000"/>
                </a:solidFill>
                <a:cs typeface="Arial"/>
              </a:rPr>
              <a:t>3 ayda </a:t>
            </a:r>
            <a:r>
              <a:rPr lang="tr-TR" sz="2200" spc="-5" dirty="0" smtClean="0">
                <a:cs typeface="Arial"/>
              </a:rPr>
              <a:t>bir tüketim çıkış raporu muhasebeye gönderilmektedir</a:t>
            </a:r>
            <a:r>
              <a:rPr lang="tr-TR" sz="2200" spc="-5" dirty="0" smtClean="0">
                <a:latin typeface="Arial"/>
                <a:cs typeface="Arial"/>
              </a:rPr>
              <a:t>.</a:t>
            </a:r>
            <a:endParaRPr sz="2200" dirty="0">
              <a:latin typeface="Arial"/>
              <a:cs typeface="Arial"/>
            </a:endParaRPr>
          </a:p>
        </p:txBody>
      </p:sp>
      <p:pic>
        <p:nvPicPr>
          <p:cNvPr id="4" name="3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14600" y="590550"/>
            <a:ext cx="4343400" cy="4000500"/>
          </a:xfrm>
          <a:prstGeom prst="rect">
            <a:avLst/>
          </a:prstGeom>
          <a:noFill/>
        </p:spPr>
      </p:pic>
      <p:sp>
        <p:nvSpPr>
          <p:cNvPr id="2" name="object 2"/>
          <p:cNvSpPr txBox="1">
            <a:spLocks noGrp="1"/>
          </p:cNvSpPr>
          <p:nvPr>
            <p:ph type="title"/>
          </p:nvPr>
        </p:nvSpPr>
        <p:spPr>
          <a:xfrm>
            <a:off x="2265937" y="22305"/>
            <a:ext cx="4604385" cy="381515"/>
          </a:xfrm>
          <a:prstGeom prst="rect">
            <a:avLst/>
          </a:prstGeom>
        </p:spPr>
        <p:txBody>
          <a:bodyPr vert="horz" wrap="square" lIns="0" tIns="12065" rIns="0" bIns="0" rtlCol="0">
            <a:spAutoFit/>
          </a:bodyPr>
          <a:lstStyle/>
          <a:p>
            <a:pPr marL="12700" algn="ctr">
              <a:lnSpc>
                <a:spcPct val="100000"/>
              </a:lnSpc>
              <a:spcBef>
                <a:spcPts val="95"/>
              </a:spcBef>
            </a:pPr>
            <a:r>
              <a:rPr lang="tr-TR" sz="2400" spc="-180" dirty="0" smtClean="0">
                <a:latin typeface="+mj-lt"/>
              </a:rPr>
              <a:t> </a:t>
            </a:r>
            <a:r>
              <a:rPr sz="2400" spc="-180" smtClean="0">
                <a:latin typeface="+mj-lt"/>
              </a:rPr>
              <a:t>Hurdaya</a:t>
            </a:r>
            <a:r>
              <a:rPr sz="2400" spc="-365" smtClean="0">
                <a:latin typeface="+mj-lt"/>
              </a:rPr>
              <a:t> </a:t>
            </a:r>
            <a:r>
              <a:rPr lang="tr-TR" sz="2400" spc="-365" dirty="0" smtClean="0">
                <a:latin typeface="+mj-lt"/>
              </a:rPr>
              <a:t>   </a:t>
            </a:r>
            <a:r>
              <a:rPr sz="2400" spc="-150" smtClean="0">
                <a:latin typeface="+mj-lt"/>
              </a:rPr>
              <a:t>ayırma</a:t>
            </a:r>
            <a:r>
              <a:rPr sz="2400" spc="-355" smtClean="0">
                <a:latin typeface="+mj-lt"/>
              </a:rPr>
              <a:t> </a:t>
            </a:r>
            <a:r>
              <a:rPr lang="tr-TR" sz="2400" spc="-355" dirty="0" smtClean="0">
                <a:latin typeface="+mj-lt"/>
              </a:rPr>
              <a:t>   </a:t>
            </a:r>
            <a:r>
              <a:rPr sz="2400" spc="-150" smtClean="0">
                <a:latin typeface="+mj-lt"/>
              </a:rPr>
              <a:t>nedeniyle</a:t>
            </a:r>
            <a:r>
              <a:rPr lang="tr-TR" sz="2400" spc="-150" dirty="0" smtClean="0">
                <a:latin typeface="+mj-lt"/>
              </a:rPr>
              <a:t>   </a:t>
            </a:r>
            <a:r>
              <a:rPr sz="2400" spc="-120" smtClean="0">
                <a:latin typeface="+mj-lt"/>
              </a:rPr>
              <a:t>çıkış</a:t>
            </a:r>
            <a:endParaRPr sz="2400" dirty="0">
              <a:latin typeface="+mj-lt"/>
            </a:endParaRPr>
          </a:p>
        </p:txBody>
      </p:sp>
      <p:sp>
        <p:nvSpPr>
          <p:cNvPr id="3" name="object 3"/>
          <p:cNvSpPr txBox="1"/>
          <p:nvPr/>
        </p:nvSpPr>
        <p:spPr>
          <a:xfrm>
            <a:off x="8018780" y="203710"/>
            <a:ext cx="1099820" cy="289823"/>
          </a:xfrm>
          <a:prstGeom prst="rect">
            <a:avLst/>
          </a:prstGeom>
        </p:spPr>
        <p:txBody>
          <a:bodyPr vert="horz" wrap="square" lIns="0" tIns="12700" rIns="0" bIns="0" rtlCol="0">
            <a:spAutoFit/>
          </a:bodyPr>
          <a:lstStyle/>
          <a:p>
            <a:pPr marL="12700">
              <a:lnSpc>
                <a:spcPct val="100000"/>
              </a:lnSpc>
              <a:spcBef>
                <a:spcPts val="100"/>
              </a:spcBef>
            </a:pPr>
            <a:r>
              <a:rPr sz="1800" b="1" spc="-5" dirty="0">
                <a:solidFill>
                  <a:srgbClr val="800000"/>
                </a:solidFill>
                <a:latin typeface="Trebuchet MS"/>
                <a:cs typeface="Trebuchet MS"/>
              </a:rPr>
              <a:t>MADDE</a:t>
            </a:r>
            <a:r>
              <a:rPr sz="1800" b="1" spc="-95" dirty="0">
                <a:solidFill>
                  <a:srgbClr val="800000"/>
                </a:solidFill>
                <a:latin typeface="Trebuchet MS"/>
                <a:cs typeface="Trebuchet MS"/>
              </a:rPr>
              <a:t> </a:t>
            </a:r>
            <a:r>
              <a:rPr sz="1800" b="1" dirty="0">
                <a:solidFill>
                  <a:srgbClr val="800000"/>
                </a:solidFill>
                <a:latin typeface="Trebuchet MS"/>
                <a:cs typeface="Trebuchet MS"/>
              </a:rPr>
              <a:t>28</a:t>
            </a:r>
            <a:endParaRPr sz="1800">
              <a:latin typeface="Trebuchet MS"/>
              <a:cs typeface="Trebuchet MS"/>
            </a:endParaRPr>
          </a:p>
        </p:txBody>
      </p:sp>
      <p:sp>
        <p:nvSpPr>
          <p:cNvPr id="4" name="object 4"/>
          <p:cNvSpPr txBox="1"/>
          <p:nvPr/>
        </p:nvSpPr>
        <p:spPr>
          <a:xfrm>
            <a:off x="279912" y="792226"/>
            <a:ext cx="8314055" cy="1717778"/>
          </a:xfrm>
          <a:prstGeom prst="rect">
            <a:avLst/>
          </a:prstGeom>
        </p:spPr>
        <p:txBody>
          <a:bodyPr vert="horz" wrap="square" lIns="0" tIns="12065" rIns="0" bIns="0" rtlCol="0">
            <a:spAutoFit/>
          </a:bodyPr>
          <a:lstStyle/>
          <a:p>
            <a:pPr marL="355600" indent="-342900">
              <a:lnSpc>
                <a:spcPct val="100000"/>
              </a:lnSpc>
              <a:spcBef>
                <a:spcPts val="95"/>
              </a:spcBef>
              <a:buFont typeface="Wingdings"/>
              <a:buChar char=""/>
              <a:tabLst>
                <a:tab pos="355600" algn="l"/>
              </a:tabLst>
            </a:pPr>
            <a:endParaRPr lang="tr-TR" sz="2200" spc="-5" dirty="0" smtClean="0">
              <a:latin typeface="+mj-lt"/>
              <a:cs typeface="Arial"/>
            </a:endParaRPr>
          </a:p>
          <a:p>
            <a:pPr marL="355600" indent="-342900">
              <a:lnSpc>
                <a:spcPct val="100000"/>
              </a:lnSpc>
              <a:spcBef>
                <a:spcPts val="95"/>
              </a:spcBef>
              <a:buFont typeface="Wingdings"/>
              <a:buChar char=""/>
              <a:tabLst>
                <a:tab pos="355600" algn="l"/>
              </a:tabLst>
            </a:pPr>
            <a:r>
              <a:rPr sz="2200" spc="-5" smtClean="0">
                <a:latin typeface="+mj-lt"/>
                <a:cs typeface="Arial"/>
              </a:rPr>
              <a:t>Ekonomik </a:t>
            </a:r>
            <a:r>
              <a:rPr sz="2200" spc="-10" dirty="0">
                <a:latin typeface="+mj-lt"/>
                <a:cs typeface="Arial"/>
              </a:rPr>
              <a:t>ömrünü </a:t>
            </a:r>
            <a:r>
              <a:rPr sz="2200" spc="-5" dirty="0">
                <a:latin typeface="+mj-lt"/>
                <a:cs typeface="Arial"/>
              </a:rPr>
              <a:t>tamamlamış</a:t>
            </a:r>
            <a:r>
              <a:rPr sz="2200" spc="125" dirty="0">
                <a:latin typeface="+mj-lt"/>
                <a:cs typeface="Arial"/>
              </a:rPr>
              <a:t> </a:t>
            </a:r>
            <a:r>
              <a:rPr sz="2200" spc="-5" dirty="0">
                <a:latin typeface="+mj-lt"/>
                <a:cs typeface="Arial"/>
              </a:rPr>
              <a:t>olan</a:t>
            </a:r>
            <a:r>
              <a:rPr sz="2200" spc="-5" dirty="0">
                <a:latin typeface="Arial"/>
                <a:cs typeface="Arial"/>
              </a:rPr>
              <a:t>,</a:t>
            </a:r>
            <a:endParaRPr sz="2200" dirty="0">
              <a:latin typeface="Arial"/>
              <a:cs typeface="Arial"/>
            </a:endParaRPr>
          </a:p>
          <a:p>
            <a:pPr marL="355600" marR="5080" indent="-342900" algn="just">
              <a:lnSpc>
                <a:spcPct val="99600"/>
              </a:lnSpc>
              <a:spcBef>
                <a:spcPts val="10"/>
              </a:spcBef>
              <a:buFont typeface="Wingdings"/>
              <a:buChar char=""/>
              <a:tabLst>
                <a:tab pos="355600" algn="l"/>
              </a:tabLst>
            </a:pPr>
            <a:r>
              <a:rPr sz="2200" spc="-35" dirty="0">
                <a:cs typeface="Arial"/>
              </a:rPr>
              <a:t>Teknik </a:t>
            </a:r>
            <a:r>
              <a:rPr sz="2200" spc="-5" dirty="0">
                <a:cs typeface="Arial"/>
              </a:rPr>
              <a:t>ve fiziki </a:t>
            </a:r>
            <a:r>
              <a:rPr sz="2200" spc="-10" dirty="0">
                <a:cs typeface="Arial"/>
              </a:rPr>
              <a:t>nedenlerle kullanılmasında </a:t>
            </a:r>
            <a:r>
              <a:rPr sz="2200" dirty="0">
                <a:cs typeface="Arial"/>
              </a:rPr>
              <a:t>yarar </a:t>
            </a:r>
            <a:r>
              <a:rPr sz="2200" spc="-5" dirty="0">
                <a:cs typeface="Arial"/>
              </a:rPr>
              <a:t>görülmeyerek  hizmet </a:t>
            </a:r>
            <a:r>
              <a:rPr sz="2200" spc="-10" dirty="0">
                <a:cs typeface="Arial"/>
              </a:rPr>
              <a:t>dışı </a:t>
            </a:r>
            <a:r>
              <a:rPr sz="2200" spc="-5" dirty="0">
                <a:cs typeface="Arial"/>
              </a:rPr>
              <a:t>bırakılması gerektiği ilgililer veya özel mevzuatı  çerçevesinde oluşturulan komisyon tarafından bildirilen  </a:t>
            </a:r>
            <a:r>
              <a:rPr sz="2200" spc="-20" dirty="0">
                <a:cs typeface="Arial"/>
              </a:rPr>
              <a:t>taşınırlar,</a:t>
            </a:r>
            <a:endParaRPr sz="2200" dirty="0">
              <a:cs typeface="Arial"/>
            </a:endParaRPr>
          </a:p>
        </p:txBody>
      </p:sp>
      <p:sp>
        <p:nvSpPr>
          <p:cNvPr id="5" name="object 5"/>
          <p:cNvSpPr txBox="1"/>
          <p:nvPr/>
        </p:nvSpPr>
        <p:spPr>
          <a:xfrm>
            <a:off x="1194612" y="2803017"/>
            <a:ext cx="1074420" cy="350737"/>
          </a:xfrm>
          <a:prstGeom prst="rect">
            <a:avLst/>
          </a:prstGeom>
        </p:spPr>
        <p:txBody>
          <a:bodyPr vert="horz" wrap="square" lIns="0" tIns="12065" rIns="0" bIns="0" rtlCol="0">
            <a:spAutoFit/>
          </a:bodyPr>
          <a:lstStyle/>
          <a:p>
            <a:pPr marL="12700">
              <a:lnSpc>
                <a:spcPct val="100000"/>
              </a:lnSpc>
              <a:spcBef>
                <a:spcPts val="95"/>
              </a:spcBef>
              <a:tabLst>
                <a:tab pos="642620" algn="l"/>
              </a:tabLst>
            </a:pPr>
            <a:r>
              <a:rPr sz="2200" spc="-10" dirty="0">
                <a:cs typeface="Arial"/>
              </a:rPr>
              <a:t>b</a:t>
            </a:r>
            <a:r>
              <a:rPr sz="2200" spc="-5" dirty="0">
                <a:cs typeface="Arial"/>
              </a:rPr>
              <a:t>iri</a:t>
            </a:r>
            <a:r>
              <a:rPr sz="2200" dirty="0">
                <a:cs typeface="Arial"/>
              </a:rPr>
              <a:t>	</a:t>
            </a:r>
            <a:r>
              <a:rPr sz="2200" spc="-10" dirty="0">
                <a:cs typeface="Arial"/>
              </a:rPr>
              <a:t>işin</a:t>
            </a:r>
            <a:endParaRPr sz="2200" dirty="0">
              <a:cs typeface="Arial"/>
            </a:endParaRPr>
          </a:p>
        </p:txBody>
      </p:sp>
      <p:sp>
        <p:nvSpPr>
          <p:cNvPr id="6" name="object 6"/>
          <p:cNvSpPr txBox="1"/>
          <p:nvPr/>
        </p:nvSpPr>
        <p:spPr>
          <a:xfrm>
            <a:off x="2501027" y="2803017"/>
            <a:ext cx="939800" cy="350737"/>
          </a:xfrm>
          <a:prstGeom prst="rect">
            <a:avLst/>
          </a:prstGeom>
        </p:spPr>
        <p:txBody>
          <a:bodyPr vert="horz" wrap="square" lIns="0" tIns="12065" rIns="0" bIns="0" rtlCol="0">
            <a:spAutoFit/>
          </a:bodyPr>
          <a:lstStyle/>
          <a:p>
            <a:pPr marL="12700">
              <a:lnSpc>
                <a:spcPct val="100000"/>
              </a:lnSpc>
              <a:spcBef>
                <a:spcPts val="95"/>
              </a:spcBef>
            </a:pPr>
            <a:r>
              <a:rPr lang="tr-TR" sz="2200" spc="-15" dirty="0" smtClean="0">
                <a:cs typeface="Arial"/>
              </a:rPr>
              <a:t> </a:t>
            </a:r>
            <a:r>
              <a:rPr sz="2200" spc="-15" smtClean="0">
                <a:cs typeface="Arial"/>
              </a:rPr>
              <a:t>u</a:t>
            </a:r>
            <a:r>
              <a:rPr sz="2200" spc="-5" smtClean="0">
                <a:cs typeface="Arial"/>
              </a:rPr>
              <a:t>zmanı</a:t>
            </a:r>
            <a:endParaRPr sz="2200" dirty="0">
              <a:cs typeface="Arial"/>
            </a:endParaRPr>
          </a:p>
        </p:txBody>
      </p:sp>
      <p:sp>
        <p:nvSpPr>
          <p:cNvPr id="7" name="object 7"/>
          <p:cNvSpPr txBox="1"/>
          <p:nvPr/>
        </p:nvSpPr>
        <p:spPr>
          <a:xfrm>
            <a:off x="3670792" y="2803017"/>
            <a:ext cx="2051685" cy="350737"/>
          </a:xfrm>
          <a:prstGeom prst="rect">
            <a:avLst/>
          </a:prstGeom>
        </p:spPr>
        <p:txBody>
          <a:bodyPr vert="horz" wrap="square" lIns="0" tIns="12065" rIns="0" bIns="0" rtlCol="0">
            <a:spAutoFit/>
          </a:bodyPr>
          <a:lstStyle/>
          <a:p>
            <a:pPr marL="12700">
              <a:lnSpc>
                <a:spcPct val="100000"/>
              </a:lnSpc>
              <a:spcBef>
                <a:spcPts val="95"/>
              </a:spcBef>
              <a:tabLst>
                <a:tab pos="1015365" algn="l"/>
              </a:tabLst>
            </a:pPr>
            <a:r>
              <a:rPr sz="2200" spc="-10" dirty="0">
                <a:cs typeface="Arial"/>
              </a:rPr>
              <a:t>o</a:t>
            </a:r>
            <a:r>
              <a:rPr sz="2200" spc="-5" dirty="0">
                <a:cs typeface="Arial"/>
              </a:rPr>
              <a:t>lm</a:t>
            </a:r>
            <a:r>
              <a:rPr sz="2200" spc="-10" dirty="0">
                <a:cs typeface="Arial"/>
              </a:rPr>
              <a:t>a</a:t>
            </a:r>
            <a:r>
              <a:rPr sz="2200" spc="-5" dirty="0">
                <a:cs typeface="Arial"/>
              </a:rPr>
              <a:t>k</a:t>
            </a:r>
            <a:r>
              <a:rPr sz="2200" dirty="0">
                <a:latin typeface="Arial"/>
                <a:cs typeface="Arial"/>
              </a:rPr>
              <a:t>	</a:t>
            </a:r>
            <a:r>
              <a:rPr sz="2200" spc="-5" dirty="0">
                <a:cs typeface="Arial"/>
              </a:rPr>
              <a:t>k</a:t>
            </a:r>
            <a:r>
              <a:rPr sz="2200" dirty="0">
                <a:cs typeface="Arial"/>
              </a:rPr>
              <a:t>a</a:t>
            </a:r>
            <a:r>
              <a:rPr sz="2200" spc="-5" dirty="0">
                <a:cs typeface="Arial"/>
              </a:rPr>
              <a:t>yd</a:t>
            </a:r>
            <a:r>
              <a:rPr sz="2200" spc="-20" dirty="0">
                <a:cs typeface="Arial"/>
              </a:rPr>
              <a:t>ı</a:t>
            </a:r>
            <a:r>
              <a:rPr sz="2200" spc="-5" dirty="0">
                <a:cs typeface="Arial"/>
              </a:rPr>
              <a:t>y</a:t>
            </a:r>
            <a:r>
              <a:rPr sz="2200" dirty="0">
                <a:cs typeface="Arial"/>
              </a:rPr>
              <a:t>l</a:t>
            </a:r>
            <a:r>
              <a:rPr sz="2200" spc="-5" dirty="0">
                <a:cs typeface="Arial"/>
              </a:rPr>
              <a:t>a</a:t>
            </a:r>
            <a:endParaRPr sz="2200" dirty="0">
              <a:cs typeface="Arial"/>
            </a:endParaRPr>
          </a:p>
        </p:txBody>
      </p:sp>
      <p:sp>
        <p:nvSpPr>
          <p:cNvPr id="8" name="object 8"/>
          <p:cNvSpPr txBox="1"/>
          <p:nvPr/>
        </p:nvSpPr>
        <p:spPr>
          <a:xfrm>
            <a:off x="279908" y="3135250"/>
            <a:ext cx="2133600" cy="350737"/>
          </a:xfrm>
          <a:prstGeom prst="rect">
            <a:avLst/>
          </a:prstGeom>
        </p:spPr>
        <p:txBody>
          <a:bodyPr vert="horz" wrap="square" lIns="0" tIns="12065" rIns="0" bIns="0" rtlCol="0">
            <a:spAutoFit/>
          </a:bodyPr>
          <a:lstStyle/>
          <a:p>
            <a:pPr marL="12700">
              <a:lnSpc>
                <a:spcPct val="100000"/>
              </a:lnSpc>
              <a:spcBef>
                <a:spcPts val="95"/>
              </a:spcBef>
              <a:tabLst>
                <a:tab pos="1807845" algn="l"/>
              </a:tabLst>
            </a:pPr>
            <a:r>
              <a:rPr sz="2200" spc="-10" dirty="0">
                <a:latin typeface="+mj-lt"/>
                <a:cs typeface="Arial"/>
              </a:rPr>
              <a:t>be</a:t>
            </a:r>
            <a:r>
              <a:rPr sz="2200" dirty="0">
                <a:latin typeface="+mj-lt"/>
                <a:cs typeface="Arial"/>
              </a:rPr>
              <a:t>l</a:t>
            </a:r>
            <a:r>
              <a:rPr sz="2200" spc="-10" dirty="0">
                <a:latin typeface="+mj-lt"/>
                <a:cs typeface="Arial"/>
              </a:rPr>
              <a:t>ir</a:t>
            </a:r>
            <a:r>
              <a:rPr sz="2200" dirty="0">
                <a:latin typeface="+mj-lt"/>
                <a:cs typeface="Arial"/>
              </a:rPr>
              <a:t>l</a:t>
            </a:r>
            <a:r>
              <a:rPr sz="2200" spc="-10" dirty="0">
                <a:latin typeface="+mj-lt"/>
                <a:cs typeface="Arial"/>
              </a:rPr>
              <a:t>eyec</a:t>
            </a:r>
            <a:r>
              <a:rPr sz="2200" dirty="0">
                <a:latin typeface="+mj-lt"/>
                <a:cs typeface="Arial"/>
              </a:rPr>
              <a:t>e</a:t>
            </a:r>
            <a:r>
              <a:rPr sz="2200" spc="-10" dirty="0">
                <a:latin typeface="+mj-lt"/>
                <a:cs typeface="Arial"/>
              </a:rPr>
              <a:t>ğ</a:t>
            </a:r>
            <a:r>
              <a:rPr sz="2200" spc="-5" dirty="0">
                <a:latin typeface="+mj-lt"/>
                <a:cs typeface="Arial"/>
              </a:rPr>
              <a:t>i</a:t>
            </a:r>
            <a:r>
              <a:rPr sz="2200" dirty="0">
                <a:latin typeface="+mj-lt"/>
                <a:cs typeface="Arial"/>
              </a:rPr>
              <a:t>	</a:t>
            </a:r>
            <a:r>
              <a:rPr sz="2200" spc="10" dirty="0">
                <a:latin typeface="+mj-lt"/>
                <a:cs typeface="Arial"/>
              </a:rPr>
              <a:t>e</a:t>
            </a:r>
            <a:r>
              <a:rPr sz="2200" spc="-5" dirty="0">
                <a:latin typeface="+mj-lt"/>
                <a:cs typeface="Arial"/>
              </a:rPr>
              <a:t>n</a:t>
            </a:r>
            <a:endParaRPr sz="2200" dirty="0">
              <a:latin typeface="+mj-lt"/>
              <a:cs typeface="Arial"/>
            </a:endParaRPr>
          </a:p>
        </p:txBody>
      </p:sp>
      <p:sp>
        <p:nvSpPr>
          <p:cNvPr id="9" name="object 9"/>
          <p:cNvSpPr txBox="1"/>
          <p:nvPr/>
        </p:nvSpPr>
        <p:spPr>
          <a:xfrm>
            <a:off x="2631457" y="3135250"/>
            <a:ext cx="859155" cy="350737"/>
          </a:xfrm>
          <a:prstGeom prst="rect">
            <a:avLst/>
          </a:prstGeom>
        </p:spPr>
        <p:txBody>
          <a:bodyPr vert="horz" wrap="square" lIns="0" tIns="12065" rIns="0" bIns="0" rtlCol="0">
            <a:spAutoFit/>
          </a:bodyPr>
          <a:lstStyle/>
          <a:p>
            <a:pPr marL="12700">
              <a:lnSpc>
                <a:spcPct val="100000"/>
              </a:lnSpc>
              <a:spcBef>
                <a:spcPts val="95"/>
              </a:spcBef>
              <a:tabLst>
                <a:tab pos="551180" algn="l"/>
              </a:tabLst>
            </a:pPr>
            <a:r>
              <a:rPr sz="2200" spc="-10" dirty="0">
                <a:cs typeface="Arial"/>
              </a:rPr>
              <a:t>a</a:t>
            </a:r>
            <a:r>
              <a:rPr sz="2200" spc="-5" dirty="0">
                <a:cs typeface="Arial"/>
              </a:rPr>
              <a:t>z</a:t>
            </a:r>
            <a:r>
              <a:rPr sz="2200" dirty="0">
                <a:cs typeface="Arial"/>
              </a:rPr>
              <a:t>	</a:t>
            </a:r>
            <a:r>
              <a:rPr sz="2200" spc="-10" dirty="0">
                <a:cs typeface="Arial"/>
              </a:rPr>
              <a:t>üç</a:t>
            </a:r>
            <a:endParaRPr sz="2200" dirty="0">
              <a:cs typeface="Arial"/>
            </a:endParaRPr>
          </a:p>
        </p:txBody>
      </p:sp>
      <p:sp>
        <p:nvSpPr>
          <p:cNvPr id="10" name="object 10"/>
          <p:cNvSpPr txBox="1"/>
          <p:nvPr/>
        </p:nvSpPr>
        <p:spPr>
          <a:xfrm>
            <a:off x="3709011" y="3135250"/>
            <a:ext cx="1961514" cy="350737"/>
          </a:xfrm>
          <a:prstGeom prst="rect">
            <a:avLst/>
          </a:prstGeom>
        </p:spPr>
        <p:txBody>
          <a:bodyPr vert="horz" wrap="square" lIns="0" tIns="12065" rIns="0" bIns="0" rtlCol="0">
            <a:spAutoFit/>
          </a:bodyPr>
          <a:lstStyle/>
          <a:p>
            <a:pPr marL="12700">
              <a:lnSpc>
                <a:spcPct val="100000"/>
              </a:lnSpc>
              <a:spcBef>
                <a:spcPts val="95"/>
              </a:spcBef>
              <a:tabLst>
                <a:tab pos="1125220" algn="l"/>
              </a:tabLst>
            </a:pPr>
            <a:r>
              <a:rPr sz="2200" spc="-5" dirty="0">
                <a:cs typeface="Arial"/>
              </a:rPr>
              <a:t>k</a:t>
            </a:r>
            <a:r>
              <a:rPr sz="2200" dirty="0">
                <a:cs typeface="Arial"/>
              </a:rPr>
              <a:t>i</a:t>
            </a:r>
            <a:r>
              <a:rPr sz="2200" spc="-5" dirty="0">
                <a:cs typeface="Arial"/>
              </a:rPr>
              <a:t>ş</a:t>
            </a:r>
            <a:r>
              <a:rPr sz="2200" dirty="0">
                <a:cs typeface="Arial"/>
              </a:rPr>
              <a:t>i</a:t>
            </a:r>
            <a:r>
              <a:rPr sz="2200" spc="-10" dirty="0">
                <a:cs typeface="Arial"/>
              </a:rPr>
              <a:t>de</a:t>
            </a:r>
            <a:r>
              <a:rPr sz="2200" spc="-5" dirty="0">
                <a:cs typeface="Arial"/>
              </a:rPr>
              <a:t>n</a:t>
            </a:r>
            <a:r>
              <a:rPr sz="2200" dirty="0">
                <a:cs typeface="Arial"/>
              </a:rPr>
              <a:t>	</a:t>
            </a:r>
            <a:r>
              <a:rPr sz="2200" spc="-10" dirty="0">
                <a:cs typeface="Arial"/>
              </a:rPr>
              <a:t>o</a:t>
            </a:r>
            <a:r>
              <a:rPr sz="2200" spc="-5" dirty="0">
                <a:cs typeface="Arial"/>
              </a:rPr>
              <a:t>l</a:t>
            </a:r>
            <a:r>
              <a:rPr sz="2200" spc="-10" dirty="0">
                <a:cs typeface="Arial"/>
              </a:rPr>
              <a:t>u</a:t>
            </a:r>
            <a:r>
              <a:rPr sz="2200" dirty="0">
                <a:cs typeface="Arial"/>
              </a:rPr>
              <a:t>ş</a:t>
            </a:r>
            <a:r>
              <a:rPr sz="2200" spc="-10" dirty="0">
                <a:cs typeface="Arial"/>
              </a:rPr>
              <a:t>an</a:t>
            </a:r>
            <a:endParaRPr sz="2200" dirty="0">
              <a:cs typeface="Arial"/>
            </a:endParaRPr>
          </a:p>
        </p:txBody>
      </p:sp>
      <p:sp>
        <p:nvSpPr>
          <p:cNvPr id="11" name="object 11"/>
          <p:cNvSpPr txBox="1"/>
          <p:nvPr/>
        </p:nvSpPr>
        <p:spPr>
          <a:xfrm>
            <a:off x="5889359" y="2803018"/>
            <a:ext cx="1203325" cy="692497"/>
          </a:xfrm>
          <a:prstGeom prst="rect">
            <a:avLst/>
          </a:prstGeom>
        </p:spPr>
        <p:txBody>
          <a:bodyPr vert="horz" wrap="square" lIns="0" tIns="25400" rIns="0" bIns="0" rtlCol="0">
            <a:spAutoFit/>
          </a:bodyPr>
          <a:lstStyle/>
          <a:p>
            <a:pPr marL="12700" marR="5080" indent="64769">
              <a:lnSpc>
                <a:spcPts val="2620"/>
              </a:lnSpc>
              <a:spcBef>
                <a:spcPts val="200"/>
              </a:spcBef>
            </a:pPr>
            <a:r>
              <a:rPr sz="2200" spc="-5" dirty="0">
                <a:cs typeface="Arial"/>
              </a:rPr>
              <a:t>harcama</a:t>
            </a:r>
            <a:r>
              <a:rPr sz="2200" spc="-5" dirty="0">
                <a:latin typeface="Arial"/>
                <a:cs typeface="Arial"/>
              </a:rPr>
              <a:t>  </a:t>
            </a:r>
            <a:r>
              <a:rPr sz="2200" spc="-5" dirty="0">
                <a:cs typeface="Arial"/>
              </a:rPr>
              <a:t>ko</a:t>
            </a:r>
            <a:r>
              <a:rPr sz="2200" spc="-15" dirty="0">
                <a:cs typeface="Arial"/>
              </a:rPr>
              <a:t>m</a:t>
            </a:r>
            <a:r>
              <a:rPr sz="2200" spc="-10" dirty="0">
                <a:cs typeface="Arial"/>
              </a:rPr>
              <a:t>i</a:t>
            </a:r>
            <a:r>
              <a:rPr sz="2200" dirty="0">
                <a:cs typeface="Arial"/>
              </a:rPr>
              <a:t>s</a:t>
            </a:r>
            <a:r>
              <a:rPr sz="2200" spc="-5" dirty="0">
                <a:cs typeface="Arial"/>
              </a:rPr>
              <a:t>yon</a:t>
            </a:r>
            <a:endParaRPr sz="2200" dirty="0">
              <a:cs typeface="Arial"/>
            </a:endParaRPr>
          </a:p>
        </p:txBody>
      </p:sp>
      <p:sp>
        <p:nvSpPr>
          <p:cNvPr id="12" name="object 12"/>
          <p:cNvSpPr txBox="1"/>
          <p:nvPr/>
        </p:nvSpPr>
        <p:spPr>
          <a:xfrm>
            <a:off x="7297821" y="2803018"/>
            <a:ext cx="1297940" cy="692497"/>
          </a:xfrm>
          <a:prstGeom prst="rect">
            <a:avLst/>
          </a:prstGeom>
        </p:spPr>
        <p:txBody>
          <a:bodyPr vert="horz" wrap="square" lIns="0" tIns="25400" rIns="0" bIns="0" rtlCol="0">
            <a:spAutoFit/>
          </a:bodyPr>
          <a:lstStyle/>
          <a:p>
            <a:pPr marL="25400" marR="5080" indent="-13335">
              <a:lnSpc>
                <a:spcPts val="2620"/>
              </a:lnSpc>
              <a:spcBef>
                <a:spcPts val="200"/>
              </a:spcBef>
            </a:pPr>
            <a:r>
              <a:rPr sz="2200" spc="-5" dirty="0">
                <a:latin typeface="+mj-lt"/>
                <a:cs typeface="Arial"/>
              </a:rPr>
              <a:t>yetk</a:t>
            </a:r>
            <a:r>
              <a:rPr sz="2200" dirty="0">
                <a:latin typeface="+mj-lt"/>
                <a:cs typeface="Arial"/>
              </a:rPr>
              <a:t>i</a:t>
            </a:r>
            <a:r>
              <a:rPr sz="2200" spc="-10" dirty="0">
                <a:latin typeface="+mj-lt"/>
                <a:cs typeface="Arial"/>
              </a:rPr>
              <a:t>l</a:t>
            </a:r>
            <a:r>
              <a:rPr sz="2200" dirty="0">
                <a:latin typeface="+mj-lt"/>
                <a:cs typeface="Arial"/>
              </a:rPr>
              <a:t>i</a:t>
            </a:r>
            <a:r>
              <a:rPr sz="2200" spc="-5" dirty="0">
                <a:latin typeface="+mj-lt"/>
                <a:cs typeface="Arial"/>
              </a:rPr>
              <a:t>sinin</a:t>
            </a:r>
            <a:r>
              <a:rPr sz="2200" spc="-5" dirty="0">
                <a:latin typeface="Arial"/>
                <a:cs typeface="Arial"/>
              </a:rPr>
              <a:t>  </a:t>
            </a:r>
            <a:r>
              <a:rPr sz="2200" spc="-5" dirty="0">
                <a:cs typeface="Arial"/>
              </a:rPr>
              <a:t>ta</a:t>
            </a:r>
            <a:r>
              <a:rPr sz="2200" spc="10" dirty="0">
                <a:cs typeface="Arial"/>
              </a:rPr>
              <a:t>r</a:t>
            </a:r>
            <a:r>
              <a:rPr sz="2200" spc="-10" dirty="0">
                <a:cs typeface="Arial"/>
              </a:rPr>
              <a:t>afından</a:t>
            </a:r>
            <a:endParaRPr sz="2200" dirty="0">
              <a:cs typeface="Arial"/>
            </a:endParaRPr>
          </a:p>
        </p:txBody>
      </p:sp>
      <p:sp>
        <p:nvSpPr>
          <p:cNvPr id="13" name="object 13"/>
          <p:cNvSpPr txBox="1"/>
          <p:nvPr/>
        </p:nvSpPr>
        <p:spPr>
          <a:xfrm>
            <a:off x="279908" y="3469387"/>
            <a:ext cx="8314690" cy="350737"/>
          </a:xfrm>
          <a:prstGeom prst="rect">
            <a:avLst/>
          </a:prstGeom>
        </p:spPr>
        <p:txBody>
          <a:bodyPr vert="horz" wrap="square" lIns="0" tIns="12065" rIns="0" bIns="0" rtlCol="0">
            <a:spAutoFit/>
          </a:bodyPr>
          <a:lstStyle/>
          <a:p>
            <a:pPr marL="12700">
              <a:lnSpc>
                <a:spcPct val="100000"/>
              </a:lnSpc>
              <a:spcBef>
                <a:spcPts val="95"/>
              </a:spcBef>
              <a:tabLst>
                <a:tab pos="1924685" algn="l"/>
                <a:tab pos="2874645" algn="l"/>
                <a:tab pos="3543300" algn="l"/>
                <a:tab pos="4291330" algn="l"/>
                <a:tab pos="5398135" algn="l"/>
                <a:tab pos="6625590" algn="l"/>
              </a:tabLst>
            </a:pPr>
            <a:r>
              <a:rPr sz="2200" spc="-10" dirty="0">
                <a:cs typeface="Arial"/>
              </a:rPr>
              <a:t>de</a:t>
            </a:r>
            <a:r>
              <a:rPr sz="2200" dirty="0">
                <a:cs typeface="Arial"/>
              </a:rPr>
              <a:t>ğ</a:t>
            </a:r>
            <a:r>
              <a:rPr sz="2200" spc="-10" dirty="0">
                <a:cs typeface="Arial"/>
              </a:rPr>
              <a:t>er</a:t>
            </a:r>
            <a:r>
              <a:rPr sz="2200" dirty="0">
                <a:cs typeface="Arial"/>
              </a:rPr>
              <a:t>l</a:t>
            </a:r>
            <a:r>
              <a:rPr sz="2200" spc="-10" dirty="0">
                <a:cs typeface="Arial"/>
              </a:rPr>
              <a:t>en</a:t>
            </a:r>
            <a:r>
              <a:rPr sz="2200" dirty="0">
                <a:cs typeface="Arial"/>
              </a:rPr>
              <a:t>d</a:t>
            </a:r>
            <a:r>
              <a:rPr sz="2200" spc="-10" dirty="0">
                <a:cs typeface="Arial"/>
              </a:rPr>
              <a:t>ir</a:t>
            </a:r>
            <a:r>
              <a:rPr sz="2200" dirty="0">
                <a:cs typeface="Arial"/>
              </a:rPr>
              <a:t>i</a:t>
            </a:r>
            <a:r>
              <a:rPr sz="2200" spc="-15" dirty="0">
                <a:cs typeface="Arial"/>
              </a:rPr>
              <a:t>l</a:t>
            </a:r>
            <a:r>
              <a:rPr sz="2200" spc="-10" dirty="0">
                <a:cs typeface="Arial"/>
              </a:rPr>
              <a:t>ir</a:t>
            </a:r>
            <a:r>
              <a:rPr sz="2200" spc="-5" dirty="0">
                <a:cs typeface="Arial"/>
              </a:rPr>
              <a:t>.</a:t>
            </a:r>
            <a:r>
              <a:rPr sz="2200" dirty="0">
                <a:cs typeface="Arial"/>
              </a:rPr>
              <a:t>	</a:t>
            </a:r>
            <a:r>
              <a:rPr sz="2200" spc="-5" dirty="0">
                <a:cs typeface="Arial"/>
              </a:rPr>
              <a:t>Yeterli</a:t>
            </a:r>
            <a:r>
              <a:rPr sz="2200" dirty="0">
                <a:cs typeface="Arial"/>
              </a:rPr>
              <a:t>	</a:t>
            </a:r>
            <a:r>
              <a:rPr sz="2200" spc="-5" dirty="0">
                <a:cs typeface="Arial"/>
              </a:rPr>
              <a:t>sayı</a:t>
            </a:r>
            <a:r>
              <a:rPr sz="2200" dirty="0">
                <a:cs typeface="Arial"/>
              </a:rPr>
              <a:t>	</a:t>
            </a:r>
            <a:r>
              <a:rPr sz="2200" spc="-5" dirty="0">
                <a:cs typeface="Arial"/>
              </a:rPr>
              <a:t>v</a:t>
            </a:r>
            <a:r>
              <a:rPr sz="2200" dirty="0">
                <a:cs typeface="Arial"/>
              </a:rPr>
              <a:t>e</a:t>
            </a:r>
            <a:r>
              <a:rPr sz="2200" spc="-5" dirty="0">
                <a:cs typeface="Arial"/>
              </a:rPr>
              <a:t>ya</a:t>
            </a:r>
            <a:r>
              <a:rPr sz="2200" dirty="0">
                <a:cs typeface="Arial"/>
              </a:rPr>
              <a:t>	</a:t>
            </a:r>
            <a:r>
              <a:rPr sz="2200" spc="-10" dirty="0">
                <a:cs typeface="Arial"/>
              </a:rPr>
              <a:t>n</a:t>
            </a:r>
            <a:r>
              <a:rPr sz="2200" spc="-5" dirty="0">
                <a:cs typeface="Arial"/>
              </a:rPr>
              <a:t>ite</a:t>
            </a:r>
            <a:r>
              <a:rPr sz="2200" dirty="0">
                <a:cs typeface="Arial"/>
              </a:rPr>
              <a:t>l</a:t>
            </a:r>
            <a:r>
              <a:rPr sz="2200" spc="-10" dirty="0">
                <a:cs typeface="Arial"/>
              </a:rPr>
              <a:t>i</a:t>
            </a:r>
            <a:r>
              <a:rPr sz="2200" dirty="0">
                <a:cs typeface="Arial"/>
              </a:rPr>
              <a:t>k</a:t>
            </a:r>
            <a:r>
              <a:rPr sz="2200" spc="-5" dirty="0">
                <a:cs typeface="Arial"/>
              </a:rPr>
              <a:t>te</a:t>
            </a:r>
            <a:r>
              <a:rPr sz="2200" dirty="0">
                <a:cs typeface="Arial"/>
              </a:rPr>
              <a:t>	</a:t>
            </a:r>
            <a:r>
              <a:rPr sz="2200" spc="-10" dirty="0">
                <a:cs typeface="Arial"/>
              </a:rPr>
              <a:t>per</a:t>
            </a:r>
            <a:r>
              <a:rPr sz="2200" spc="-20" dirty="0">
                <a:cs typeface="Arial"/>
              </a:rPr>
              <a:t>s</a:t>
            </a:r>
            <a:r>
              <a:rPr sz="2200" spc="-10" dirty="0">
                <a:cs typeface="Arial"/>
              </a:rPr>
              <a:t>on</a:t>
            </a:r>
            <a:r>
              <a:rPr sz="2200" dirty="0">
                <a:cs typeface="Arial"/>
              </a:rPr>
              <a:t>e</a:t>
            </a:r>
            <a:r>
              <a:rPr sz="2200" spc="-5" dirty="0">
                <a:cs typeface="Arial"/>
              </a:rPr>
              <a:t>l</a:t>
            </a:r>
            <a:r>
              <a:rPr sz="2200" dirty="0">
                <a:cs typeface="Arial"/>
              </a:rPr>
              <a:t>	</a:t>
            </a:r>
            <a:r>
              <a:rPr sz="2200" spc="-10" dirty="0">
                <a:cs typeface="Arial"/>
              </a:rPr>
              <a:t>bu</a:t>
            </a:r>
            <a:r>
              <a:rPr sz="2200" dirty="0">
                <a:cs typeface="Arial"/>
              </a:rPr>
              <a:t>l</a:t>
            </a:r>
            <a:r>
              <a:rPr sz="2200" spc="-10" dirty="0">
                <a:cs typeface="Arial"/>
              </a:rPr>
              <a:t>un</a:t>
            </a:r>
            <a:r>
              <a:rPr sz="2200" spc="-20" dirty="0">
                <a:cs typeface="Arial"/>
              </a:rPr>
              <a:t>m</a:t>
            </a:r>
            <a:r>
              <a:rPr sz="2200" spc="-10" dirty="0">
                <a:cs typeface="Arial"/>
              </a:rPr>
              <a:t>ama</a:t>
            </a:r>
            <a:r>
              <a:rPr sz="2200" spc="10" dirty="0">
                <a:cs typeface="Arial"/>
              </a:rPr>
              <a:t>s</a:t>
            </a:r>
            <a:r>
              <a:rPr sz="2200" spc="-5" dirty="0">
                <a:cs typeface="Arial"/>
              </a:rPr>
              <a:t>ı</a:t>
            </a:r>
            <a:endParaRPr sz="2200" dirty="0">
              <a:cs typeface="Arial"/>
            </a:endParaRPr>
          </a:p>
        </p:txBody>
      </p:sp>
      <p:sp>
        <p:nvSpPr>
          <p:cNvPr id="14" name="object 14"/>
          <p:cNvSpPr txBox="1"/>
          <p:nvPr/>
        </p:nvSpPr>
        <p:spPr>
          <a:xfrm>
            <a:off x="279908" y="3803092"/>
            <a:ext cx="4395470" cy="350737"/>
          </a:xfrm>
          <a:prstGeom prst="rect">
            <a:avLst/>
          </a:prstGeom>
        </p:spPr>
        <p:txBody>
          <a:bodyPr vert="horz" wrap="square" lIns="0" tIns="12065" rIns="0" bIns="0" rtlCol="0">
            <a:spAutoFit/>
          </a:bodyPr>
          <a:lstStyle/>
          <a:p>
            <a:pPr marL="12700">
              <a:lnSpc>
                <a:spcPct val="100000"/>
              </a:lnSpc>
              <a:spcBef>
                <a:spcPts val="95"/>
              </a:spcBef>
              <a:tabLst>
                <a:tab pos="1139190" algn="l"/>
                <a:tab pos="2852420" algn="l"/>
                <a:tab pos="3698875" algn="l"/>
              </a:tabLst>
            </a:pPr>
            <a:r>
              <a:rPr sz="2200" spc="-10" dirty="0">
                <a:cs typeface="Arial"/>
              </a:rPr>
              <a:t>ha</a:t>
            </a:r>
            <a:r>
              <a:rPr sz="2200" dirty="0">
                <a:cs typeface="Arial"/>
              </a:rPr>
              <a:t>l</a:t>
            </a:r>
            <a:r>
              <a:rPr sz="2200" spc="-10" dirty="0">
                <a:cs typeface="Arial"/>
              </a:rPr>
              <a:t>i</a:t>
            </a:r>
            <a:r>
              <a:rPr sz="2200" spc="-5" dirty="0">
                <a:cs typeface="Arial"/>
              </a:rPr>
              <a:t>n</a:t>
            </a:r>
            <a:r>
              <a:rPr sz="2200" spc="-10" dirty="0">
                <a:cs typeface="Arial"/>
              </a:rPr>
              <a:t>d</a:t>
            </a:r>
            <a:r>
              <a:rPr sz="2200" spc="-5" dirty="0">
                <a:cs typeface="Arial"/>
              </a:rPr>
              <a:t>e</a:t>
            </a:r>
            <a:r>
              <a:rPr sz="2200" dirty="0">
                <a:cs typeface="Arial"/>
              </a:rPr>
              <a:t>	</a:t>
            </a:r>
            <a:r>
              <a:rPr sz="2200" spc="-5" dirty="0">
                <a:cs typeface="Arial"/>
              </a:rPr>
              <a:t>ko</a:t>
            </a:r>
            <a:r>
              <a:rPr sz="2200" spc="-15" dirty="0">
                <a:cs typeface="Arial"/>
              </a:rPr>
              <a:t>m</a:t>
            </a:r>
            <a:r>
              <a:rPr sz="2200" spc="-10" dirty="0">
                <a:cs typeface="Arial"/>
              </a:rPr>
              <a:t>i</a:t>
            </a:r>
            <a:r>
              <a:rPr sz="2200" dirty="0">
                <a:cs typeface="Arial"/>
              </a:rPr>
              <a:t>s</a:t>
            </a:r>
            <a:r>
              <a:rPr sz="2200" spc="-5" dirty="0">
                <a:cs typeface="Arial"/>
              </a:rPr>
              <a:t>yonlar</a:t>
            </a:r>
            <a:r>
              <a:rPr sz="2200" dirty="0">
                <a:cs typeface="Arial"/>
              </a:rPr>
              <a:t>	</a:t>
            </a:r>
            <a:r>
              <a:rPr sz="2200" spc="-10" dirty="0">
                <a:cs typeface="Arial"/>
              </a:rPr>
              <a:t>d</a:t>
            </a:r>
            <a:r>
              <a:rPr sz="2200" spc="-5" dirty="0">
                <a:cs typeface="Arial"/>
              </a:rPr>
              <a:t>i</a:t>
            </a:r>
            <a:r>
              <a:rPr sz="2200" spc="-10" dirty="0">
                <a:cs typeface="Arial"/>
              </a:rPr>
              <a:t>ğe</a:t>
            </a:r>
            <a:r>
              <a:rPr sz="2200" spc="-5" dirty="0">
                <a:cs typeface="Arial"/>
              </a:rPr>
              <a:t>r</a:t>
            </a:r>
            <a:r>
              <a:rPr sz="2200" dirty="0">
                <a:cs typeface="Arial"/>
              </a:rPr>
              <a:t>	</a:t>
            </a:r>
            <a:r>
              <a:rPr sz="2200" spc="-5" dirty="0">
                <a:cs typeface="Arial"/>
              </a:rPr>
              <a:t>k</a:t>
            </a:r>
            <a:r>
              <a:rPr sz="2200" dirty="0">
                <a:cs typeface="Arial"/>
              </a:rPr>
              <a:t>a</a:t>
            </a:r>
            <a:r>
              <a:rPr sz="2200" spc="-5" dirty="0">
                <a:cs typeface="Arial"/>
              </a:rPr>
              <a:t>mu</a:t>
            </a:r>
            <a:endParaRPr sz="2200" dirty="0">
              <a:cs typeface="Arial"/>
            </a:endParaRPr>
          </a:p>
        </p:txBody>
      </p:sp>
      <p:sp>
        <p:nvSpPr>
          <p:cNvPr id="15" name="object 15"/>
          <p:cNvSpPr txBox="1"/>
          <p:nvPr/>
        </p:nvSpPr>
        <p:spPr>
          <a:xfrm>
            <a:off x="4874506" y="3803092"/>
            <a:ext cx="1638935" cy="350737"/>
          </a:xfrm>
          <a:prstGeom prst="rect">
            <a:avLst/>
          </a:prstGeom>
        </p:spPr>
        <p:txBody>
          <a:bodyPr vert="horz" wrap="square" lIns="0" tIns="12065" rIns="0" bIns="0" rtlCol="0">
            <a:spAutoFit/>
          </a:bodyPr>
          <a:lstStyle/>
          <a:p>
            <a:pPr marL="12700">
              <a:lnSpc>
                <a:spcPct val="100000"/>
              </a:lnSpc>
              <a:spcBef>
                <a:spcPts val="95"/>
              </a:spcBef>
            </a:pPr>
            <a:r>
              <a:rPr sz="2200" spc="-5" dirty="0">
                <a:cs typeface="Arial"/>
              </a:rPr>
              <a:t>idarelerinden</a:t>
            </a:r>
            <a:endParaRPr sz="2200" dirty="0">
              <a:cs typeface="Arial"/>
            </a:endParaRPr>
          </a:p>
        </p:txBody>
      </p:sp>
      <p:sp>
        <p:nvSpPr>
          <p:cNvPr id="16" name="object 16"/>
          <p:cNvSpPr txBox="1"/>
          <p:nvPr/>
        </p:nvSpPr>
        <p:spPr>
          <a:xfrm>
            <a:off x="6713746" y="3803092"/>
            <a:ext cx="1880870" cy="350737"/>
          </a:xfrm>
          <a:prstGeom prst="rect">
            <a:avLst/>
          </a:prstGeom>
        </p:spPr>
        <p:txBody>
          <a:bodyPr vert="horz" wrap="square" lIns="0" tIns="12065" rIns="0" bIns="0" rtlCol="0">
            <a:spAutoFit/>
          </a:bodyPr>
          <a:lstStyle/>
          <a:p>
            <a:pPr marL="12700">
              <a:lnSpc>
                <a:spcPct val="100000"/>
              </a:lnSpc>
              <a:spcBef>
                <a:spcPts val="95"/>
              </a:spcBef>
              <a:tabLst>
                <a:tab pos="843915" algn="l"/>
              </a:tabLst>
            </a:pPr>
            <a:r>
              <a:rPr sz="2200" spc="-5" dirty="0">
                <a:cs typeface="Arial"/>
              </a:rPr>
              <a:t>ta</a:t>
            </a:r>
            <a:r>
              <a:rPr sz="2200" dirty="0">
                <a:cs typeface="Arial"/>
              </a:rPr>
              <a:t>l</a:t>
            </a:r>
            <a:r>
              <a:rPr sz="2200" spc="-10" dirty="0">
                <a:cs typeface="Arial"/>
              </a:rPr>
              <a:t>e</a:t>
            </a:r>
            <a:r>
              <a:rPr sz="2200" spc="-5" dirty="0">
                <a:cs typeface="Arial"/>
              </a:rPr>
              <a:t>p</a:t>
            </a:r>
            <a:r>
              <a:rPr sz="2200" dirty="0">
                <a:cs typeface="Arial"/>
              </a:rPr>
              <a:t>	</a:t>
            </a:r>
            <a:r>
              <a:rPr sz="2200" spc="-15" dirty="0">
                <a:cs typeface="Arial"/>
              </a:rPr>
              <a:t>e</a:t>
            </a:r>
            <a:r>
              <a:rPr sz="2200" spc="-10" dirty="0">
                <a:cs typeface="Arial"/>
              </a:rPr>
              <a:t>d</a:t>
            </a:r>
            <a:r>
              <a:rPr sz="2200" spc="-5" dirty="0">
                <a:cs typeface="Arial"/>
              </a:rPr>
              <a:t>i</a:t>
            </a:r>
            <a:r>
              <a:rPr sz="2200" spc="-10" dirty="0">
                <a:cs typeface="Arial"/>
              </a:rPr>
              <a:t>l</a:t>
            </a:r>
            <a:r>
              <a:rPr sz="2200" spc="-5" dirty="0">
                <a:cs typeface="Arial"/>
              </a:rPr>
              <a:t>ec</a:t>
            </a:r>
            <a:r>
              <a:rPr sz="2200" dirty="0">
                <a:cs typeface="Arial"/>
              </a:rPr>
              <a:t>e</a:t>
            </a:r>
            <a:r>
              <a:rPr sz="2200" spc="-5" dirty="0">
                <a:cs typeface="Arial"/>
              </a:rPr>
              <a:t>k</a:t>
            </a:r>
            <a:endParaRPr sz="2200" dirty="0">
              <a:cs typeface="Arial"/>
            </a:endParaRPr>
          </a:p>
        </p:txBody>
      </p:sp>
      <p:sp>
        <p:nvSpPr>
          <p:cNvPr id="17" name="object 17"/>
          <p:cNvSpPr txBox="1"/>
          <p:nvPr/>
        </p:nvSpPr>
        <p:spPr>
          <a:xfrm>
            <a:off x="279912" y="4136848"/>
            <a:ext cx="4138929" cy="350737"/>
          </a:xfrm>
          <a:prstGeom prst="rect">
            <a:avLst/>
          </a:prstGeom>
        </p:spPr>
        <p:txBody>
          <a:bodyPr vert="horz" wrap="square" lIns="0" tIns="12065" rIns="0" bIns="0" rtlCol="0">
            <a:spAutoFit/>
          </a:bodyPr>
          <a:lstStyle/>
          <a:p>
            <a:pPr marL="12700">
              <a:lnSpc>
                <a:spcPct val="100000"/>
              </a:lnSpc>
              <a:spcBef>
                <a:spcPts val="95"/>
              </a:spcBef>
            </a:pPr>
            <a:r>
              <a:rPr sz="2200" spc="-5" dirty="0">
                <a:cs typeface="Arial"/>
              </a:rPr>
              <a:t>üyelerin katılımıyla</a:t>
            </a:r>
            <a:r>
              <a:rPr sz="2200" spc="-35" dirty="0">
                <a:cs typeface="Arial"/>
              </a:rPr>
              <a:t> </a:t>
            </a:r>
            <a:r>
              <a:rPr sz="2200" spc="-5" dirty="0">
                <a:cs typeface="Arial"/>
              </a:rPr>
              <a:t>oluşturulabilir.</a:t>
            </a:r>
            <a:endParaRPr sz="2200" dirty="0">
              <a:cs typeface="Arial"/>
            </a:endParaRPr>
          </a:p>
        </p:txBody>
      </p:sp>
      <p:pic>
        <p:nvPicPr>
          <p:cNvPr id="18" name="17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txBox="1">
            <a:spLocks noGrp="1"/>
          </p:cNvSpPr>
          <p:nvPr>
            <p:ph type="title"/>
          </p:nvPr>
        </p:nvSpPr>
        <p:spPr>
          <a:xfrm>
            <a:off x="2265937" y="22305"/>
            <a:ext cx="5102225" cy="381515"/>
          </a:xfrm>
          <a:prstGeom prst="rect">
            <a:avLst/>
          </a:prstGeom>
        </p:spPr>
        <p:txBody>
          <a:bodyPr vert="horz" wrap="square" lIns="0" tIns="12065" rIns="0" bIns="0" rtlCol="0">
            <a:spAutoFit/>
          </a:bodyPr>
          <a:lstStyle/>
          <a:p>
            <a:pPr marL="12700" algn="ctr">
              <a:lnSpc>
                <a:spcPct val="100000"/>
              </a:lnSpc>
              <a:spcBef>
                <a:spcPts val="95"/>
              </a:spcBef>
            </a:pPr>
            <a:r>
              <a:rPr lang="tr-TR" sz="2400" spc="-25" dirty="0" smtClean="0">
                <a:latin typeface="+mj-lt"/>
              </a:rPr>
              <a:t> </a:t>
            </a:r>
            <a:r>
              <a:rPr sz="2400" spc="-25" smtClean="0">
                <a:latin typeface="+mj-lt"/>
              </a:rPr>
              <a:t>Hurdaya</a:t>
            </a:r>
            <a:r>
              <a:rPr lang="tr-TR" sz="2400" spc="-25" dirty="0" smtClean="0">
                <a:latin typeface="+mj-lt"/>
              </a:rPr>
              <a:t> </a:t>
            </a:r>
            <a:r>
              <a:rPr sz="2400" spc="-355" smtClean="0">
                <a:latin typeface="+mj-lt"/>
              </a:rPr>
              <a:t> </a:t>
            </a:r>
            <a:r>
              <a:rPr lang="tr-TR" sz="2400" spc="-355" dirty="0" smtClean="0">
                <a:latin typeface="+mj-lt"/>
              </a:rPr>
              <a:t> </a:t>
            </a:r>
            <a:r>
              <a:rPr sz="2400" spc="-5" smtClean="0">
                <a:latin typeface="+mj-lt"/>
              </a:rPr>
              <a:t>ayırma</a:t>
            </a:r>
            <a:r>
              <a:rPr lang="tr-TR" sz="2400" spc="-5" dirty="0" smtClean="0">
                <a:latin typeface="+mj-lt"/>
              </a:rPr>
              <a:t> </a:t>
            </a:r>
            <a:r>
              <a:rPr sz="2400" spc="-345" smtClean="0">
                <a:latin typeface="+mj-lt"/>
              </a:rPr>
              <a:t> </a:t>
            </a:r>
            <a:r>
              <a:rPr lang="tr-TR" sz="2400" spc="-345" dirty="0" smtClean="0">
                <a:latin typeface="+mj-lt"/>
              </a:rPr>
              <a:t> </a:t>
            </a:r>
            <a:r>
              <a:rPr sz="2400" smtClean="0">
                <a:latin typeface="+mj-lt"/>
              </a:rPr>
              <a:t>nedeniyle</a:t>
            </a:r>
            <a:r>
              <a:rPr sz="2400" spc="-330" smtClean="0">
                <a:latin typeface="+mj-lt"/>
              </a:rPr>
              <a:t> </a:t>
            </a:r>
            <a:r>
              <a:rPr lang="tr-TR" sz="2400" spc="-330" dirty="0" smtClean="0">
                <a:latin typeface="+mj-lt"/>
              </a:rPr>
              <a:t>   </a:t>
            </a:r>
            <a:r>
              <a:rPr sz="2400" smtClean="0">
                <a:latin typeface="+mj-lt"/>
              </a:rPr>
              <a:t>çıkış</a:t>
            </a:r>
            <a:endParaRPr sz="2400" dirty="0">
              <a:latin typeface="+mj-lt"/>
            </a:endParaRPr>
          </a:p>
        </p:txBody>
      </p:sp>
      <p:sp>
        <p:nvSpPr>
          <p:cNvPr id="3" name="object 3"/>
          <p:cNvSpPr txBox="1"/>
          <p:nvPr/>
        </p:nvSpPr>
        <p:spPr>
          <a:xfrm>
            <a:off x="279908" y="1159510"/>
            <a:ext cx="8636000" cy="2496708"/>
          </a:xfrm>
          <a:prstGeom prst="rect">
            <a:avLst/>
          </a:prstGeom>
        </p:spPr>
        <p:txBody>
          <a:bodyPr vert="horz" wrap="square" lIns="0" tIns="14604" rIns="0" bIns="0" rtlCol="0">
            <a:spAutoFit/>
          </a:bodyPr>
          <a:lstStyle/>
          <a:p>
            <a:pPr marL="355600" marR="5080" indent="-342900" algn="just">
              <a:lnSpc>
                <a:spcPct val="99400"/>
              </a:lnSpc>
              <a:spcBef>
                <a:spcPts val="114"/>
              </a:spcBef>
              <a:buFont typeface="Wingdings"/>
              <a:buChar char=""/>
              <a:tabLst>
                <a:tab pos="355600" algn="l"/>
              </a:tabLst>
            </a:pPr>
            <a:r>
              <a:rPr sz="2200" spc="-5" dirty="0">
                <a:cs typeface="Arial"/>
              </a:rPr>
              <a:t>Komisyonca yapılan değerlendirme sonucunda hurdaya  ayrılması </a:t>
            </a:r>
            <a:r>
              <a:rPr sz="2200" dirty="0">
                <a:cs typeface="Arial"/>
              </a:rPr>
              <a:t>uygun </a:t>
            </a:r>
            <a:r>
              <a:rPr sz="2200" spc="-5" dirty="0">
                <a:cs typeface="Arial"/>
              </a:rPr>
              <a:t>görülmeyen taşınırlar hakkındaki gerekçeli  karar harcama yetkilisine </a:t>
            </a:r>
            <a:r>
              <a:rPr sz="2200" spc="-15" dirty="0">
                <a:cs typeface="Arial"/>
              </a:rPr>
              <a:t>bildirilir, </a:t>
            </a:r>
            <a:r>
              <a:rPr sz="2200" spc="-5" dirty="0">
                <a:cs typeface="Arial"/>
              </a:rPr>
              <a:t>hurdaya ayrılmasına karar  verilenler için ise Kayıttan Düşme </a:t>
            </a:r>
            <a:r>
              <a:rPr sz="2200" spc="-50" dirty="0">
                <a:cs typeface="Arial"/>
              </a:rPr>
              <a:t>Teklif </a:t>
            </a:r>
            <a:r>
              <a:rPr sz="2200" spc="-10" dirty="0">
                <a:cs typeface="Arial"/>
              </a:rPr>
              <a:t>ve </a:t>
            </a:r>
            <a:r>
              <a:rPr sz="2200" dirty="0">
                <a:cs typeface="Arial"/>
              </a:rPr>
              <a:t>Onay </a:t>
            </a:r>
            <a:r>
              <a:rPr sz="2200" spc="-15" dirty="0">
                <a:cs typeface="Arial"/>
              </a:rPr>
              <a:t>Tutanağı </a:t>
            </a:r>
            <a:r>
              <a:rPr sz="2200" spc="635" dirty="0">
                <a:cs typeface="Arial"/>
              </a:rPr>
              <a:t> </a:t>
            </a:r>
            <a:r>
              <a:rPr sz="2200" spc="-25" dirty="0">
                <a:cs typeface="Arial"/>
              </a:rPr>
              <a:t>düzenlenir.</a:t>
            </a:r>
            <a:endParaRPr sz="2200" dirty="0">
              <a:cs typeface="Arial"/>
            </a:endParaRPr>
          </a:p>
          <a:p>
            <a:pPr marL="355600" marR="12700" indent="-342900" algn="just">
              <a:lnSpc>
                <a:spcPts val="2870"/>
              </a:lnSpc>
              <a:spcBef>
                <a:spcPts val="140"/>
              </a:spcBef>
              <a:buFont typeface="Wingdings"/>
              <a:buChar char=""/>
              <a:tabLst>
                <a:tab pos="355600" algn="l"/>
              </a:tabLst>
            </a:pPr>
            <a:r>
              <a:rPr sz="2200" spc="-5" dirty="0">
                <a:cs typeface="Arial"/>
              </a:rPr>
              <a:t>Hurdaya ayrılmasına </a:t>
            </a:r>
            <a:r>
              <a:rPr sz="2200" dirty="0">
                <a:cs typeface="Arial"/>
              </a:rPr>
              <a:t>karar </a:t>
            </a:r>
            <a:r>
              <a:rPr sz="2200" spc="-5" dirty="0">
                <a:cs typeface="Arial"/>
              </a:rPr>
              <a:t>verilen taşınırlar harcama  yetkilisinin onayı </a:t>
            </a:r>
            <a:r>
              <a:rPr sz="2200">
                <a:cs typeface="Arial"/>
              </a:rPr>
              <a:t>ile </a:t>
            </a:r>
            <a:r>
              <a:rPr lang="tr-TR" sz="2200" dirty="0" smtClean="0">
                <a:cs typeface="Arial"/>
              </a:rPr>
              <a:t> </a:t>
            </a:r>
            <a:r>
              <a:rPr sz="2200" spc="-5" smtClean="0">
                <a:cs typeface="Arial"/>
              </a:rPr>
              <a:t>kayıtlardan</a:t>
            </a:r>
            <a:r>
              <a:rPr sz="2200" spc="70" smtClean="0">
                <a:cs typeface="Arial"/>
              </a:rPr>
              <a:t> </a:t>
            </a:r>
            <a:r>
              <a:rPr lang="tr-TR" sz="2200" spc="70" dirty="0" smtClean="0">
                <a:cs typeface="Arial"/>
              </a:rPr>
              <a:t> </a:t>
            </a:r>
            <a:r>
              <a:rPr sz="2200" spc="-25" smtClean="0">
                <a:cs typeface="Arial"/>
              </a:rPr>
              <a:t>çıkar</a:t>
            </a:r>
            <a:r>
              <a:rPr lang="tr-TR" sz="2200" spc="-25" dirty="0" smtClean="0">
                <a:cs typeface="Arial"/>
              </a:rPr>
              <a:t>t</a:t>
            </a:r>
            <a:r>
              <a:rPr sz="2200" spc="-25" smtClean="0">
                <a:cs typeface="Arial"/>
              </a:rPr>
              <a:t>ılır.</a:t>
            </a:r>
            <a:endParaRPr lang="tr-TR" sz="2200" spc="-25" dirty="0" smtClean="0">
              <a:cs typeface="Arial"/>
            </a:endParaRPr>
          </a:p>
          <a:p>
            <a:pPr marL="355600" marR="12700" indent="-342900" algn="just">
              <a:lnSpc>
                <a:spcPts val="2870"/>
              </a:lnSpc>
              <a:spcBef>
                <a:spcPts val="140"/>
              </a:spcBef>
              <a:buFont typeface="Wingdings"/>
              <a:buChar char=""/>
              <a:tabLst>
                <a:tab pos="355600" algn="l"/>
              </a:tabLst>
            </a:pPr>
            <a:endParaRPr sz="2200" dirty="0">
              <a:cs typeface="Arial"/>
            </a:endParaRPr>
          </a:p>
        </p:txBody>
      </p:sp>
      <p:pic>
        <p:nvPicPr>
          <p:cNvPr id="4" name="3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txBox="1">
            <a:spLocks noGrp="1"/>
          </p:cNvSpPr>
          <p:nvPr>
            <p:ph type="title"/>
          </p:nvPr>
        </p:nvSpPr>
        <p:spPr>
          <a:xfrm>
            <a:off x="2469009" y="60627"/>
            <a:ext cx="4208145" cy="381515"/>
          </a:xfrm>
          <a:prstGeom prst="rect">
            <a:avLst/>
          </a:prstGeom>
        </p:spPr>
        <p:txBody>
          <a:bodyPr vert="horz" wrap="square" lIns="0" tIns="12065" rIns="0" bIns="0" rtlCol="0">
            <a:spAutoFit/>
          </a:bodyPr>
          <a:lstStyle/>
          <a:p>
            <a:pPr marL="12700" algn="ctr">
              <a:lnSpc>
                <a:spcPct val="100000"/>
              </a:lnSpc>
              <a:spcBef>
                <a:spcPts val="95"/>
              </a:spcBef>
            </a:pPr>
            <a:r>
              <a:rPr sz="2400" spc="-5" dirty="0" err="1">
                <a:solidFill>
                  <a:srgbClr val="C00000"/>
                </a:solidFill>
                <a:latin typeface="+mj-lt"/>
                <a:cs typeface="Arial"/>
              </a:rPr>
              <a:t>Yönetmelik</a:t>
            </a:r>
            <a:r>
              <a:rPr sz="2400" spc="-5" dirty="0">
                <a:solidFill>
                  <a:srgbClr val="C00000"/>
                </a:solidFill>
                <a:latin typeface="+mj-lt"/>
                <a:cs typeface="Arial"/>
              </a:rPr>
              <a:t> </a:t>
            </a:r>
            <a:r>
              <a:rPr sz="2400" spc="-10" dirty="0" smtClean="0">
                <a:solidFill>
                  <a:srgbClr val="C00000"/>
                </a:solidFill>
                <a:latin typeface="+mj-lt"/>
                <a:cs typeface="Arial"/>
              </a:rPr>
              <a:t> </a:t>
            </a:r>
            <a:r>
              <a:rPr sz="2400" spc="-5" dirty="0">
                <a:solidFill>
                  <a:srgbClr val="C00000"/>
                </a:solidFill>
                <a:latin typeface="+mj-lt"/>
                <a:cs typeface="Arial"/>
              </a:rPr>
              <a:t>Değişiklikleri</a:t>
            </a:r>
            <a:endParaRPr sz="2400" dirty="0">
              <a:solidFill>
                <a:srgbClr val="C00000"/>
              </a:solidFill>
              <a:latin typeface="+mj-lt"/>
              <a:cs typeface="Arial"/>
            </a:endParaRPr>
          </a:p>
        </p:txBody>
      </p:sp>
      <p:sp>
        <p:nvSpPr>
          <p:cNvPr id="3" name="object 3"/>
          <p:cNvSpPr txBox="1"/>
          <p:nvPr/>
        </p:nvSpPr>
        <p:spPr>
          <a:xfrm>
            <a:off x="328679" y="732791"/>
            <a:ext cx="7425055" cy="4391587"/>
          </a:xfrm>
          <a:prstGeom prst="rect">
            <a:avLst/>
          </a:prstGeom>
        </p:spPr>
        <p:txBody>
          <a:bodyPr vert="horz" wrap="square" lIns="0" tIns="13335" rIns="0" bIns="0" rtlCol="0">
            <a:spAutoFit/>
          </a:bodyPr>
          <a:lstStyle/>
          <a:p>
            <a:pPr>
              <a:lnSpc>
                <a:spcPct val="100000"/>
              </a:lnSpc>
              <a:spcBef>
                <a:spcPts val="35"/>
              </a:spcBef>
            </a:pPr>
            <a:endParaRPr sz="2050" dirty="0">
              <a:latin typeface="Times New Roman"/>
              <a:cs typeface="Times New Roman"/>
            </a:endParaRPr>
          </a:p>
          <a:p>
            <a:pPr marL="213360" indent="-200660">
              <a:lnSpc>
                <a:spcPct val="100000"/>
              </a:lnSpc>
              <a:buSzPct val="94736"/>
              <a:buAutoNum type="arabicPeriod"/>
              <a:tabLst>
                <a:tab pos="213995" algn="l"/>
              </a:tabLst>
            </a:pPr>
            <a:r>
              <a:rPr sz="2200" spc="-10" dirty="0">
                <a:cs typeface="Arial"/>
              </a:rPr>
              <a:t>Değişiklik: </a:t>
            </a:r>
            <a:r>
              <a:rPr sz="2200" spc="-5" dirty="0">
                <a:cs typeface="Arial"/>
              </a:rPr>
              <a:t>19 </a:t>
            </a:r>
            <a:r>
              <a:rPr sz="2200" spc="-10" dirty="0">
                <a:cs typeface="Arial"/>
              </a:rPr>
              <a:t>Haziran </a:t>
            </a:r>
            <a:r>
              <a:rPr sz="2200" spc="-5" dirty="0">
                <a:cs typeface="Arial"/>
              </a:rPr>
              <a:t>2010 tarihli ve 27616</a:t>
            </a:r>
            <a:r>
              <a:rPr sz="2200" spc="204" dirty="0">
                <a:cs typeface="Arial"/>
              </a:rPr>
              <a:t> </a:t>
            </a:r>
            <a:r>
              <a:rPr sz="2200" spc="-5" dirty="0">
                <a:cs typeface="Arial"/>
              </a:rPr>
              <a:t>sayılı</a:t>
            </a:r>
            <a:endParaRPr sz="2200" dirty="0">
              <a:cs typeface="Arial"/>
            </a:endParaRPr>
          </a:p>
          <a:p>
            <a:pPr marL="1659889">
              <a:lnSpc>
                <a:spcPct val="100000"/>
              </a:lnSpc>
            </a:pPr>
            <a:r>
              <a:rPr sz="2200" spc="-10" dirty="0">
                <a:cs typeface="Arial"/>
              </a:rPr>
              <a:t>Resmî </a:t>
            </a:r>
            <a:r>
              <a:rPr sz="2200" spc="-5" dirty="0">
                <a:cs typeface="Arial"/>
              </a:rPr>
              <a:t>Gazete: 4/5/2010; 2010/504 sayılı</a:t>
            </a:r>
            <a:r>
              <a:rPr sz="2200" spc="20" dirty="0">
                <a:cs typeface="Arial"/>
              </a:rPr>
              <a:t> </a:t>
            </a:r>
            <a:r>
              <a:rPr sz="2200" spc="-5" dirty="0">
                <a:cs typeface="Arial"/>
              </a:rPr>
              <a:t>B.K.K.)</a:t>
            </a:r>
            <a:endParaRPr sz="2200" dirty="0">
              <a:cs typeface="Arial"/>
            </a:endParaRPr>
          </a:p>
          <a:p>
            <a:pPr>
              <a:lnSpc>
                <a:spcPct val="100000"/>
              </a:lnSpc>
              <a:spcBef>
                <a:spcPts val="40"/>
              </a:spcBef>
            </a:pPr>
            <a:endParaRPr sz="2200" dirty="0">
              <a:cs typeface="Times New Roman"/>
            </a:endParaRPr>
          </a:p>
          <a:p>
            <a:pPr marL="213360" indent="-200660">
              <a:lnSpc>
                <a:spcPct val="100000"/>
              </a:lnSpc>
              <a:buSzPct val="94736"/>
              <a:buAutoNum type="arabicPeriod" startAt="2"/>
              <a:tabLst>
                <a:tab pos="213995" algn="l"/>
              </a:tabLst>
            </a:pPr>
            <a:r>
              <a:rPr sz="2200" spc="-10" dirty="0">
                <a:cs typeface="Arial"/>
              </a:rPr>
              <a:t>Değişiklik: </a:t>
            </a:r>
            <a:r>
              <a:rPr sz="2200" spc="-5" dirty="0">
                <a:cs typeface="Arial"/>
              </a:rPr>
              <a:t>22 Mart </a:t>
            </a:r>
            <a:r>
              <a:rPr sz="2200" spc="-10" dirty="0">
                <a:cs typeface="Arial"/>
              </a:rPr>
              <a:t>2012 </a:t>
            </a:r>
            <a:r>
              <a:rPr sz="2200" spc="-5" dirty="0">
                <a:cs typeface="Arial"/>
              </a:rPr>
              <a:t>tarihli ve </a:t>
            </a:r>
            <a:r>
              <a:rPr sz="2200" spc="-10" dirty="0">
                <a:cs typeface="Arial"/>
              </a:rPr>
              <a:t>28241</a:t>
            </a:r>
            <a:r>
              <a:rPr sz="2200" spc="175" dirty="0">
                <a:cs typeface="Arial"/>
              </a:rPr>
              <a:t> </a:t>
            </a:r>
            <a:r>
              <a:rPr sz="2200" spc="-5" dirty="0">
                <a:cs typeface="Arial"/>
              </a:rPr>
              <a:t>sayılı</a:t>
            </a:r>
            <a:endParaRPr sz="2200" dirty="0">
              <a:cs typeface="Arial"/>
            </a:endParaRPr>
          </a:p>
          <a:p>
            <a:pPr marL="1659889">
              <a:lnSpc>
                <a:spcPct val="100000"/>
              </a:lnSpc>
            </a:pPr>
            <a:r>
              <a:rPr sz="2200" spc="-10" dirty="0">
                <a:cs typeface="Arial"/>
              </a:rPr>
              <a:t>Resmî </a:t>
            </a:r>
            <a:r>
              <a:rPr sz="2200" spc="-5" dirty="0">
                <a:cs typeface="Arial"/>
              </a:rPr>
              <a:t>Gazete: </a:t>
            </a:r>
            <a:r>
              <a:rPr sz="2200" spc="-10" dirty="0">
                <a:cs typeface="Arial"/>
              </a:rPr>
              <a:t>14/02/2012; 2012/2842 </a:t>
            </a:r>
            <a:r>
              <a:rPr sz="2200" dirty="0">
                <a:cs typeface="Arial"/>
              </a:rPr>
              <a:t>sayılı</a:t>
            </a:r>
            <a:r>
              <a:rPr sz="2200" spc="60" dirty="0">
                <a:cs typeface="Arial"/>
              </a:rPr>
              <a:t> </a:t>
            </a:r>
            <a:r>
              <a:rPr sz="2200" spc="-5" dirty="0">
                <a:cs typeface="Arial"/>
              </a:rPr>
              <a:t>B.K.K.)</a:t>
            </a:r>
            <a:endParaRPr sz="2200" dirty="0">
              <a:cs typeface="Arial"/>
            </a:endParaRPr>
          </a:p>
          <a:p>
            <a:pPr>
              <a:lnSpc>
                <a:spcPct val="100000"/>
              </a:lnSpc>
              <a:spcBef>
                <a:spcPts val="35"/>
              </a:spcBef>
            </a:pPr>
            <a:endParaRPr sz="2200" dirty="0">
              <a:cs typeface="Times New Roman"/>
            </a:endParaRPr>
          </a:p>
          <a:p>
            <a:pPr marL="213360" indent="-200660">
              <a:lnSpc>
                <a:spcPct val="100000"/>
              </a:lnSpc>
              <a:spcBef>
                <a:spcPts val="5"/>
              </a:spcBef>
              <a:buSzPct val="94736"/>
              <a:buAutoNum type="arabicPeriod" startAt="3"/>
              <a:tabLst>
                <a:tab pos="213995" algn="l"/>
              </a:tabLst>
            </a:pPr>
            <a:r>
              <a:rPr sz="2200" spc="-10" dirty="0">
                <a:cs typeface="Arial"/>
              </a:rPr>
              <a:t>Değişiklik: </a:t>
            </a:r>
            <a:r>
              <a:rPr sz="2200" spc="-5" dirty="0">
                <a:cs typeface="Arial"/>
              </a:rPr>
              <a:t>8 Kasım 2012 tarihli ve </a:t>
            </a:r>
            <a:r>
              <a:rPr sz="2200" spc="-10" dirty="0">
                <a:cs typeface="Arial"/>
              </a:rPr>
              <a:t>28461</a:t>
            </a:r>
            <a:r>
              <a:rPr sz="2200" spc="135" dirty="0">
                <a:cs typeface="Arial"/>
              </a:rPr>
              <a:t> </a:t>
            </a:r>
            <a:r>
              <a:rPr sz="2200" spc="-5" dirty="0">
                <a:cs typeface="Arial"/>
              </a:rPr>
              <a:t>sayılı</a:t>
            </a:r>
            <a:endParaRPr sz="2200" dirty="0">
              <a:cs typeface="Arial"/>
            </a:endParaRPr>
          </a:p>
          <a:p>
            <a:pPr marL="1727200">
              <a:lnSpc>
                <a:spcPct val="100000"/>
              </a:lnSpc>
            </a:pPr>
            <a:r>
              <a:rPr sz="2200" spc="-5" dirty="0">
                <a:cs typeface="Arial"/>
              </a:rPr>
              <a:t>Resmî Gazete: 8/10/2012; 2012/3832 sayılı</a:t>
            </a:r>
            <a:r>
              <a:rPr sz="2200" spc="50" dirty="0">
                <a:cs typeface="Arial"/>
              </a:rPr>
              <a:t> </a:t>
            </a:r>
            <a:r>
              <a:rPr sz="2200" spc="-5" dirty="0">
                <a:cs typeface="Arial"/>
              </a:rPr>
              <a:t>BKK.)</a:t>
            </a:r>
            <a:endParaRPr sz="2200" dirty="0">
              <a:cs typeface="Arial"/>
            </a:endParaRPr>
          </a:p>
          <a:p>
            <a:pPr>
              <a:lnSpc>
                <a:spcPct val="100000"/>
              </a:lnSpc>
              <a:spcBef>
                <a:spcPts val="35"/>
              </a:spcBef>
            </a:pPr>
            <a:endParaRPr sz="2200" dirty="0">
              <a:cs typeface="Times New Roman"/>
            </a:endParaRPr>
          </a:p>
          <a:p>
            <a:pPr marL="213360" indent="-200660">
              <a:lnSpc>
                <a:spcPct val="100000"/>
              </a:lnSpc>
              <a:spcBef>
                <a:spcPts val="5"/>
              </a:spcBef>
              <a:buSzPct val="94736"/>
              <a:buAutoNum type="arabicPeriod" startAt="4"/>
              <a:tabLst>
                <a:tab pos="213995" algn="l"/>
              </a:tabLst>
            </a:pPr>
            <a:r>
              <a:rPr sz="2200" spc="-10" dirty="0">
                <a:cs typeface="Arial"/>
              </a:rPr>
              <a:t>Değişiklik: </a:t>
            </a:r>
            <a:r>
              <a:rPr sz="2200" spc="-5" dirty="0">
                <a:cs typeface="Arial"/>
              </a:rPr>
              <a:t>22 </a:t>
            </a:r>
            <a:r>
              <a:rPr sz="2200" spc="-10" dirty="0">
                <a:cs typeface="Arial"/>
              </a:rPr>
              <a:t>Nisan </a:t>
            </a:r>
            <a:r>
              <a:rPr sz="2200" spc="-5" dirty="0">
                <a:cs typeface="Arial"/>
              </a:rPr>
              <a:t>2016 </a:t>
            </a:r>
            <a:r>
              <a:rPr sz="2200" dirty="0">
                <a:cs typeface="Arial"/>
              </a:rPr>
              <a:t>tarihli </a:t>
            </a:r>
            <a:r>
              <a:rPr sz="2200" spc="-5" dirty="0">
                <a:cs typeface="Arial"/>
              </a:rPr>
              <a:t>ve </a:t>
            </a:r>
            <a:r>
              <a:rPr sz="2200" spc="-10" dirty="0">
                <a:cs typeface="Arial"/>
              </a:rPr>
              <a:t>29692</a:t>
            </a:r>
            <a:r>
              <a:rPr sz="2200" spc="175" dirty="0">
                <a:cs typeface="Arial"/>
              </a:rPr>
              <a:t> </a:t>
            </a:r>
            <a:r>
              <a:rPr sz="2200" spc="-5" dirty="0">
                <a:cs typeface="Arial"/>
              </a:rPr>
              <a:t>sayılı</a:t>
            </a:r>
            <a:endParaRPr sz="2200" dirty="0">
              <a:cs typeface="Arial"/>
            </a:endParaRPr>
          </a:p>
          <a:p>
            <a:pPr marL="1727200">
              <a:lnSpc>
                <a:spcPct val="100000"/>
              </a:lnSpc>
            </a:pPr>
            <a:r>
              <a:rPr sz="2200" spc="-10" dirty="0">
                <a:cs typeface="Arial"/>
              </a:rPr>
              <a:t>Resmî </a:t>
            </a:r>
            <a:r>
              <a:rPr sz="2200" spc="-5" dirty="0">
                <a:cs typeface="Arial"/>
              </a:rPr>
              <a:t>Gazete: </a:t>
            </a:r>
            <a:r>
              <a:rPr sz="2200" spc="-10" dirty="0">
                <a:cs typeface="Arial"/>
              </a:rPr>
              <a:t>22/04/2016; 2016/8646 </a:t>
            </a:r>
            <a:r>
              <a:rPr sz="2200" dirty="0">
                <a:cs typeface="Arial"/>
              </a:rPr>
              <a:t>sayılı</a:t>
            </a:r>
            <a:r>
              <a:rPr sz="2200" spc="50" dirty="0">
                <a:cs typeface="Arial"/>
              </a:rPr>
              <a:t> </a:t>
            </a:r>
            <a:r>
              <a:rPr sz="2200" spc="-5" dirty="0">
                <a:cs typeface="Arial"/>
              </a:rPr>
              <a:t>BKK.)</a:t>
            </a:r>
            <a:endParaRPr sz="2200" dirty="0">
              <a:cs typeface="Arial"/>
            </a:endParaRPr>
          </a:p>
        </p:txBody>
      </p:sp>
      <p:pic>
        <p:nvPicPr>
          <p:cNvPr id="5" name="4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txBox="1">
            <a:spLocks noGrp="1"/>
          </p:cNvSpPr>
          <p:nvPr>
            <p:ph type="title"/>
          </p:nvPr>
        </p:nvSpPr>
        <p:spPr>
          <a:xfrm>
            <a:off x="762000" y="43393"/>
            <a:ext cx="5867400" cy="382156"/>
          </a:xfrm>
          <a:prstGeom prst="rect">
            <a:avLst/>
          </a:prstGeom>
        </p:spPr>
        <p:txBody>
          <a:bodyPr vert="horz" wrap="square" lIns="0" tIns="12700" rIns="0" bIns="0" rtlCol="0">
            <a:spAutoFit/>
          </a:bodyPr>
          <a:lstStyle/>
          <a:p>
            <a:pPr marL="12700" algn="ctr">
              <a:lnSpc>
                <a:spcPct val="100000"/>
              </a:lnSpc>
              <a:spcBef>
                <a:spcPts val="100"/>
              </a:spcBef>
            </a:pPr>
            <a:r>
              <a:rPr lang="tr-TR" sz="2400" dirty="0" smtClean="0">
                <a:latin typeface="+mj-lt"/>
                <a:cs typeface="Arial"/>
              </a:rPr>
              <a:t>              Kamu Zararı ve Miktarının Tespiti</a:t>
            </a:r>
            <a:endParaRPr sz="2400" dirty="0">
              <a:latin typeface="+mj-lt"/>
              <a:cs typeface="Arial"/>
            </a:endParaRPr>
          </a:p>
        </p:txBody>
      </p:sp>
      <p:sp>
        <p:nvSpPr>
          <p:cNvPr id="3" name="object 3"/>
          <p:cNvSpPr txBox="1"/>
          <p:nvPr/>
        </p:nvSpPr>
        <p:spPr>
          <a:xfrm>
            <a:off x="535944" y="1087881"/>
            <a:ext cx="8352155" cy="303545"/>
          </a:xfrm>
          <a:prstGeom prst="rect">
            <a:avLst/>
          </a:prstGeom>
        </p:spPr>
        <p:txBody>
          <a:bodyPr vert="horz" wrap="square" lIns="0" tIns="13970" rIns="0" bIns="0" rtlCol="0">
            <a:spAutoFit/>
          </a:bodyPr>
          <a:lstStyle/>
          <a:p>
            <a:pPr marL="355600" marR="5080" indent="-342900" algn="just">
              <a:lnSpc>
                <a:spcPct val="99400"/>
              </a:lnSpc>
              <a:spcBef>
                <a:spcPts val="110"/>
              </a:spcBef>
              <a:buFont typeface="Wingdings"/>
              <a:buChar char=""/>
              <a:tabLst>
                <a:tab pos="356235" algn="l"/>
              </a:tabLst>
            </a:pPr>
            <a:endParaRPr lang="tr-TR" sz="1900" spc="-5" dirty="0" smtClean="0">
              <a:latin typeface="Arial"/>
              <a:cs typeface="Arial"/>
            </a:endParaRPr>
          </a:p>
        </p:txBody>
      </p:sp>
      <p:sp>
        <p:nvSpPr>
          <p:cNvPr id="4" name="3 Dikdörtgen"/>
          <p:cNvSpPr/>
          <p:nvPr/>
        </p:nvSpPr>
        <p:spPr>
          <a:xfrm>
            <a:off x="381000" y="590550"/>
            <a:ext cx="8229600" cy="2824876"/>
          </a:xfrm>
          <a:prstGeom prst="rect">
            <a:avLst/>
          </a:prstGeom>
        </p:spPr>
        <p:txBody>
          <a:bodyPr wrap="square">
            <a:spAutoFit/>
          </a:bodyPr>
          <a:lstStyle/>
          <a:p>
            <a:pPr marL="355600" marR="5080" indent="-342900" algn="just">
              <a:lnSpc>
                <a:spcPct val="99400"/>
              </a:lnSpc>
              <a:spcBef>
                <a:spcPts val="110"/>
              </a:spcBef>
              <a:tabLst>
                <a:tab pos="356235" algn="l"/>
              </a:tabLst>
            </a:pPr>
            <a:endParaRPr lang="tr-TR" sz="2200" spc="-5" dirty="0" smtClean="0">
              <a:solidFill>
                <a:srgbClr val="FF0000"/>
              </a:solidFill>
              <a:cs typeface="Arial"/>
            </a:endParaRPr>
          </a:p>
          <a:p>
            <a:pPr marL="355600" marR="5080" indent="-342900" algn="just">
              <a:lnSpc>
                <a:spcPct val="99400"/>
              </a:lnSpc>
              <a:spcBef>
                <a:spcPts val="110"/>
              </a:spcBef>
              <a:tabLst>
                <a:tab pos="356235" algn="l"/>
              </a:tabLst>
            </a:pPr>
            <a:r>
              <a:rPr lang="tr-TR" sz="2200" spc="-5" dirty="0" smtClean="0">
                <a:solidFill>
                  <a:srgbClr val="C00000"/>
                </a:solidFill>
                <a:cs typeface="Arial"/>
              </a:rPr>
              <a:t>Kamu Zararlarının Tahsiline İlişkin Usul ve Esaslar Hakkında Yönetmelik</a:t>
            </a:r>
          </a:p>
          <a:p>
            <a:pPr marL="355600" marR="5080" indent="-342900" algn="just">
              <a:lnSpc>
                <a:spcPct val="99400"/>
              </a:lnSpc>
              <a:spcBef>
                <a:spcPts val="110"/>
              </a:spcBef>
              <a:tabLst>
                <a:tab pos="356235" algn="l"/>
              </a:tabLst>
            </a:pPr>
            <a:endParaRPr lang="tr-TR" sz="2200" spc="-5" dirty="0" smtClean="0">
              <a:cs typeface="Arial"/>
            </a:endParaRPr>
          </a:p>
          <a:p>
            <a:pPr marL="355600" marR="5080" indent="-342900" algn="just">
              <a:lnSpc>
                <a:spcPct val="99400"/>
              </a:lnSpc>
              <a:spcBef>
                <a:spcPts val="110"/>
              </a:spcBef>
              <a:buFont typeface="Wingdings"/>
              <a:buChar char=""/>
              <a:tabLst>
                <a:tab pos="356235" algn="l"/>
              </a:tabLst>
            </a:pPr>
            <a:r>
              <a:rPr lang="tr-TR" sz="2200" spc="-5" dirty="0" smtClean="0">
                <a:cs typeface="Arial"/>
              </a:rPr>
              <a:t>Olayın meydana geldiği tarihte; bu tarihin bilinmediği durumlarda da olayın tespit edildiği tarihte, kamu zararı oluşmuş kabul edilir.</a:t>
            </a:r>
          </a:p>
          <a:p>
            <a:pPr marL="355600" marR="5080" indent="-342900" algn="just">
              <a:lnSpc>
                <a:spcPct val="99400"/>
              </a:lnSpc>
              <a:spcBef>
                <a:spcPts val="110"/>
              </a:spcBef>
              <a:tabLst>
                <a:tab pos="356235" algn="l"/>
              </a:tabLst>
            </a:pPr>
            <a:r>
              <a:rPr lang="tr-TR" sz="2200" spc="-5" dirty="0" smtClean="0">
                <a:cs typeface="Arial"/>
              </a:rPr>
              <a:t>      İdarenin malca uğradığı zararının ilgili tarafından </a:t>
            </a:r>
            <a:r>
              <a:rPr lang="tr-TR" sz="2200" b="1" spc="-5" dirty="0" smtClean="0">
                <a:solidFill>
                  <a:srgbClr val="C00000"/>
                </a:solidFill>
                <a:cs typeface="Arial"/>
              </a:rPr>
              <a:t>rayiç bedel(Piyasa değeri) </a:t>
            </a:r>
            <a:r>
              <a:rPr lang="tr-TR" sz="2200" spc="-5" dirty="0" smtClean="0">
                <a:cs typeface="Arial"/>
              </a:rPr>
              <a:t>üzerinden ödenmesi esastır.Zarar gören Devlet malı eğer amortisman tabi ise,rayiç bedelden amortisman payı düşülür.</a:t>
            </a:r>
          </a:p>
        </p:txBody>
      </p:sp>
      <p:pic>
        <p:nvPicPr>
          <p:cNvPr id="5" name="4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p:nvPr/>
        </p:nvSpPr>
        <p:spPr>
          <a:xfrm>
            <a:off x="639" y="483869"/>
            <a:ext cx="9143365" cy="0"/>
          </a:xfrm>
          <a:custGeom>
            <a:avLst/>
            <a:gdLst/>
            <a:ahLst/>
            <a:cxnLst/>
            <a:rect l="l" t="t" r="r" b="b"/>
            <a:pathLst>
              <a:path w="9143365">
                <a:moveTo>
                  <a:pt x="0" y="0"/>
                </a:moveTo>
                <a:lnTo>
                  <a:pt x="9143365" y="0"/>
                </a:lnTo>
              </a:path>
            </a:pathLst>
          </a:custGeom>
          <a:ln w="25908">
            <a:solidFill>
              <a:srgbClr val="8A3836"/>
            </a:solidFill>
          </a:ln>
        </p:spPr>
        <p:txBody>
          <a:bodyPr wrap="square" lIns="0" tIns="0" rIns="0" bIns="0" rtlCol="0"/>
          <a:lstStyle/>
          <a:p>
            <a:endParaRPr/>
          </a:p>
        </p:txBody>
      </p:sp>
      <p:sp>
        <p:nvSpPr>
          <p:cNvPr id="3" name="object 3"/>
          <p:cNvSpPr/>
          <p:nvPr/>
        </p:nvSpPr>
        <p:spPr>
          <a:xfrm>
            <a:off x="635" y="0"/>
            <a:ext cx="0" cy="483870"/>
          </a:xfrm>
          <a:custGeom>
            <a:avLst/>
            <a:gdLst/>
            <a:ahLst/>
            <a:cxnLst/>
            <a:rect l="l" t="t" r="r" b="b"/>
            <a:pathLst>
              <a:path h="483870">
                <a:moveTo>
                  <a:pt x="0" y="0"/>
                </a:moveTo>
                <a:lnTo>
                  <a:pt x="0" y="483870"/>
                </a:lnTo>
              </a:path>
            </a:pathLst>
          </a:custGeom>
          <a:ln w="25908">
            <a:solidFill>
              <a:srgbClr val="8A3836"/>
            </a:solidFill>
          </a:ln>
        </p:spPr>
        <p:txBody>
          <a:bodyPr wrap="square" lIns="0" tIns="0" rIns="0" bIns="0" rtlCol="0"/>
          <a:lstStyle/>
          <a:p>
            <a:endParaRPr/>
          </a:p>
        </p:txBody>
      </p:sp>
      <p:sp>
        <p:nvSpPr>
          <p:cNvPr id="4" name="object 4"/>
          <p:cNvSpPr txBox="1">
            <a:spLocks noGrp="1"/>
          </p:cNvSpPr>
          <p:nvPr>
            <p:ph type="title"/>
          </p:nvPr>
        </p:nvSpPr>
        <p:spPr>
          <a:xfrm>
            <a:off x="2268982" y="4525"/>
            <a:ext cx="5083810" cy="381515"/>
          </a:xfrm>
          <a:prstGeom prst="rect">
            <a:avLst/>
          </a:prstGeom>
        </p:spPr>
        <p:txBody>
          <a:bodyPr vert="horz" wrap="square" lIns="0" tIns="12065" rIns="0" bIns="0" rtlCol="0">
            <a:spAutoFit/>
          </a:bodyPr>
          <a:lstStyle/>
          <a:p>
            <a:pPr marL="12700" algn="ctr">
              <a:lnSpc>
                <a:spcPct val="100000"/>
              </a:lnSpc>
              <a:spcBef>
                <a:spcPts val="95"/>
              </a:spcBef>
            </a:pPr>
            <a:r>
              <a:rPr lang="tr-TR" sz="2400" spc="-10" dirty="0" smtClean="0">
                <a:latin typeface="+mj-lt"/>
              </a:rPr>
              <a:t> </a:t>
            </a:r>
            <a:r>
              <a:rPr sz="2400" spc="-10" smtClean="0">
                <a:latin typeface="+mj-lt"/>
              </a:rPr>
              <a:t>Kamu</a:t>
            </a:r>
            <a:r>
              <a:rPr lang="tr-TR" sz="2400" spc="-10" dirty="0" smtClean="0">
                <a:latin typeface="+mj-lt"/>
              </a:rPr>
              <a:t>  </a:t>
            </a:r>
            <a:r>
              <a:rPr sz="2400" spc="-345" smtClean="0">
                <a:latin typeface="+mj-lt"/>
              </a:rPr>
              <a:t> </a:t>
            </a:r>
            <a:r>
              <a:rPr sz="2400" smtClean="0">
                <a:latin typeface="+mj-lt"/>
              </a:rPr>
              <a:t>görevlileri</a:t>
            </a:r>
            <a:r>
              <a:rPr lang="tr-TR" sz="2400" dirty="0" smtClean="0">
                <a:latin typeface="+mj-lt"/>
              </a:rPr>
              <a:t> </a:t>
            </a:r>
            <a:r>
              <a:rPr sz="2400" spc="-305" smtClean="0">
                <a:latin typeface="+mj-lt"/>
              </a:rPr>
              <a:t> </a:t>
            </a:r>
            <a:r>
              <a:rPr lang="tr-TR" sz="2400" spc="-305" dirty="0" smtClean="0">
                <a:latin typeface="+mj-lt"/>
              </a:rPr>
              <a:t>  </a:t>
            </a:r>
            <a:r>
              <a:rPr sz="2400" spc="-15" smtClean="0">
                <a:latin typeface="+mj-lt"/>
              </a:rPr>
              <a:t>ve</a:t>
            </a:r>
            <a:r>
              <a:rPr sz="2400" spc="-380" smtClean="0">
                <a:latin typeface="+mj-lt"/>
              </a:rPr>
              <a:t> </a:t>
            </a:r>
            <a:r>
              <a:rPr lang="tr-TR" sz="2400" spc="-380" dirty="0" smtClean="0">
                <a:latin typeface="+mj-lt"/>
              </a:rPr>
              <a:t>  </a:t>
            </a:r>
            <a:r>
              <a:rPr sz="2400" spc="-5" smtClean="0">
                <a:latin typeface="+mj-lt"/>
              </a:rPr>
              <a:t>sorumluluk</a:t>
            </a:r>
            <a:endParaRPr sz="2400" dirty="0">
              <a:latin typeface="+mj-lt"/>
            </a:endParaRPr>
          </a:p>
        </p:txBody>
      </p:sp>
      <p:sp>
        <p:nvSpPr>
          <p:cNvPr id="5" name="object 5"/>
          <p:cNvSpPr txBox="1"/>
          <p:nvPr/>
        </p:nvSpPr>
        <p:spPr>
          <a:xfrm>
            <a:off x="228600" y="583439"/>
            <a:ext cx="8763000" cy="3749488"/>
          </a:xfrm>
          <a:prstGeom prst="rect">
            <a:avLst/>
          </a:prstGeom>
        </p:spPr>
        <p:txBody>
          <a:bodyPr vert="horz" wrap="square" lIns="0" tIns="13970" rIns="0" bIns="0" rtlCol="0">
            <a:spAutoFit/>
          </a:bodyPr>
          <a:lstStyle/>
          <a:p>
            <a:pPr marL="469900" marR="5080" indent="-457200" algn="just">
              <a:lnSpc>
                <a:spcPct val="99400"/>
              </a:lnSpc>
              <a:spcBef>
                <a:spcPts val="110"/>
              </a:spcBef>
              <a:buFont typeface="Wingdings"/>
              <a:buChar char=""/>
              <a:tabLst>
                <a:tab pos="469900" algn="l"/>
              </a:tabLst>
            </a:pPr>
            <a:endParaRPr lang="tr-TR" sz="2200" spc="-5" dirty="0" smtClean="0">
              <a:cs typeface="Arial"/>
            </a:endParaRPr>
          </a:p>
          <a:p>
            <a:pPr marL="469900" marR="5080" indent="-457200" algn="just">
              <a:lnSpc>
                <a:spcPct val="99400"/>
              </a:lnSpc>
              <a:spcBef>
                <a:spcPts val="110"/>
              </a:spcBef>
              <a:buFont typeface="Wingdings"/>
              <a:buChar char=""/>
              <a:tabLst>
                <a:tab pos="469900" algn="l"/>
              </a:tabLst>
            </a:pPr>
            <a:endParaRPr lang="tr-TR" sz="2200" spc="-5" dirty="0" smtClean="0">
              <a:cs typeface="Arial"/>
            </a:endParaRPr>
          </a:p>
          <a:p>
            <a:pPr marL="469900" marR="5080" indent="-457200" algn="just">
              <a:lnSpc>
                <a:spcPct val="99400"/>
              </a:lnSpc>
              <a:spcBef>
                <a:spcPts val="110"/>
              </a:spcBef>
              <a:buFont typeface="Wingdings"/>
              <a:buChar char=""/>
              <a:tabLst>
                <a:tab pos="469900" algn="l"/>
              </a:tabLst>
            </a:pPr>
            <a:r>
              <a:rPr lang="tr-TR" sz="2200" spc="-5" dirty="0" smtClean="0">
                <a:cs typeface="Arial"/>
              </a:rPr>
              <a:t>Kamu</a:t>
            </a:r>
            <a:r>
              <a:rPr sz="2200" spc="-5" smtClean="0">
                <a:cs typeface="Arial"/>
              </a:rPr>
              <a:t>  </a:t>
            </a:r>
            <a:r>
              <a:rPr sz="2200" spc="-5" dirty="0">
                <a:cs typeface="Arial"/>
              </a:rPr>
              <a:t>zararı, değer tespit komisyonu tarafından tespit edilecek </a:t>
            </a:r>
            <a:r>
              <a:rPr sz="2200" b="1" spc="-5" dirty="0">
                <a:solidFill>
                  <a:srgbClr val="C00000"/>
                </a:solidFill>
                <a:cs typeface="Arial"/>
              </a:rPr>
              <a:t>gerçeğe </a:t>
            </a:r>
            <a:r>
              <a:rPr sz="2200" b="1" spc="-10" dirty="0">
                <a:solidFill>
                  <a:srgbClr val="C00000"/>
                </a:solidFill>
                <a:cs typeface="Arial"/>
              </a:rPr>
              <a:t>uygun  </a:t>
            </a:r>
            <a:r>
              <a:rPr sz="2200" b="1" spc="-5" dirty="0">
                <a:solidFill>
                  <a:srgbClr val="C00000"/>
                </a:solidFill>
                <a:cs typeface="Arial"/>
              </a:rPr>
              <a:t>değer </a:t>
            </a:r>
            <a:r>
              <a:rPr sz="2200" spc="-5" dirty="0">
                <a:cs typeface="Arial"/>
              </a:rPr>
              <a:t>üzerinden, </a:t>
            </a:r>
            <a:r>
              <a:rPr sz="2200" b="1" spc="-5" dirty="0">
                <a:solidFill>
                  <a:srgbClr val="C00000"/>
                </a:solidFill>
                <a:cs typeface="Arial"/>
              </a:rPr>
              <a:t>Kamu Zararlarının </a:t>
            </a:r>
            <a:r>
              <a:rPr sz="2200" b="1" spc="-20" dirty="0">
                <a:solidFill>
                  <a:srgbClr val="C00000"/>
                </a:solidFill>
                <a:cs typeface="Arial"/>
              </a:rPr>
              <a:t>Tahsiline </a:t>
            </a:r>
            <a:r>
              <a:rPr sz="2200" b="1" spc="-5" dirty="0">
                <a:solidFill>
                  <a:srgbClr val="C00000"/>
                </a:solidFill>
                <a:cs typeface="Arial"/>
              </a:rPr>
              <a:t>İlişkin </a:t>
            </a:r>
            <a:r>
              <a:rPr sz="2200" b="1" spc="-10" dirty="0">
                <a:solidFill>
                  <a:srgbClr val="C00000"/>
                </a:solidFill>
                <a:cs typeface="Arial"/>
              </a:rPr>
              <a:t>Usul </a:t>
            </a:r>
            <a:r>
              <a:rPr sz="2200" b="1" spc="-5" dirty="0">
                <a:solidFill>
                  <a:srgbClr val="C00000"/>
                </a:solidFill>
                <a:cs typeface="Arial"/>
              </a:rPr>
              <a:t>ve Esaslar  </a:t>
            </a:r>
            <a:r>
              <a:rPr sz="2200" b="1" spc="-10" dirty="0">
                <a:solidFill>
                  <a:srgbClr val="C00000"/>
                </a:solidFill>
                <a:cs typeface="Arial"/>
              </a:rPr>
              <a:t>Hakkında </a:t>
            </a:r>
            <a:r>
              <a:rPr sz="2200" b="1" spc="-5" dirty="0">
                <a:solidFill>
                  <a:srgbClr val="C00000"/>
                </a:solidFill>
                <a:cs typeface="Arial"/>
              </a:rPr>
              <a:t>Yönetmelik </a:t>
            </a:r>
            <a:r>
              <a:rPr sz="2200" spc="-5" dirty="0">
                <a:cs typeface="Arial"/>
              </a:rPr>
              <a:t>hükümlerine göre tahsil </a:t>
            </a:r>
            <a:r>
              <a:rPr sz="2200" spc="-15" dirty="0">
                <a:cs typeface="Arial"/>
              </a:rPr>
              <a:t>edilir. </a:t>
            </a:r>
            <a:endParaRPr lang="tr-TR" sz="2200" spc="-15" dirty="0" smtClean="0">
              <a:cs typeface="Arial"/>
            </a:endParaRPr>
          </a:p>
          <a:p>
            <a:pPr marL="469900" marR="5080" indent="-457200" algn="just">
              <a:lnSpc>
                <a:spcPct val="99400"/>
              </a:lnSpc>
              <a:spcBef>
                <a:spcPts val="110"/>
              </a:spcBef>
              <a:buFont typeface="Wingdings"/>
              <a:buChar char=""/>
              <a:tabLst>
                <a:tab pos="469900" algn="l"/>
              </a:tabLst>
            </a:pPr>
            <a:r>
              <a:rPr lang="tr-TR" sz="2200" spc="-5" dirty="0" smtClean="0">
                <a:cs typeface="Arial"/>
              </a:rPr>
              <a:t> </a:t>
            </a:r>
            <a:r>
              <a:rPr sz="2200" spc="-5" smtClean="0">
                <a:cs typeface="Arial"/>
              </a:rPr>
              <a:t>Ortak </a:t>
            </a:r>
            <a:r>
              <a:rPr sz="2200" spc="-5" dirty="0">
                <a:cs typeface="Arial"/>
              </a:rPr>
              <a:t>kullanım alanına tahsis </a:t>
            </a:r>
            <a:r>
              <a:rPr sz="2200" spc="-10" dirty="0">
                <a:cs typeface="Arial"/>
              </a:rPr>
              <a:t>edilen </a:t>
            </a:r>
            <a:r>
              <a:rPr sz="2200" spc="-5" dirty="0">
                <a:cs typeface="Arial"/>
              </a:rPr>
              <a:t>dayanıklı taşınırlarda meydana </a:t>
            </a:r>
            <a:r>
              <a:rPr sz="2200" spc="-10" dirty="0">
                <a:cs typeface="Arial"/>
              </a:rPr>
              <a:t>gelen  </a:t>
            </a:r>
            <a:r>
              <a:rPr sz="2200" spc="-5" dirty="0">
                <a:cs typeface="Arial"/>
              </a:rPr>
              <a:t>kamu zararı </a:t>
            </a:r>
            <a:r>
              <a:rPr sz="2200" dirty="0">
                <a:cs typeface="Arial"/>
              </a:rPr>
              <a:t>ise </a:t>
            </a:r>
            <a:r>
              <a:rPr sz="2200" spc="-5" dirty="0">
                <a:cs typeface="Arial"/>
              </a:rPr>
              <a:t>zararın oluşmasında </a:t>
            </a:r>
            <a:r>
              <a:rPr sz="2200" dirty="0">
                <a:cs typeface="Arial"/>
              </a:rPr>
              <a:t>kasıt, </a:t>
            </a:r>
            <a:r>
              <a:rPr sz="2200" spc="-5" dirty="0">
                <a:cs typeface="Arial"/>
              </a:rPr>
              <a:t>kusur </a:t>
            </a:r>
            <a:r>
              <a:rPr sz="2200" dirty="0">
                <a:cs typeface="Arial"/>
              </a:rPr>
              <a:t>veya </a:t>
            </a:r>
            <a:r>
              <a:rPr sz="2200" spc="-5" dirty="0">
                <a:cs typeface="Arial"/>
              </a:rPr>
              <a:t>ihmali olanlardan  </a:t>
            </a:r>
            <a:r>
              <a:rPr sz="2200" spc="-5">
                <a:cs typeface="Arial"/>
              </a:rPr>
              <a:t>tahsil</a:t>
            </a:r>
            <a:r>
              <a:rPr sz="2200" spc="10">
                <a:cs typeface="Arial"/>
              </a:rPr>
              <a:t> </a:t>
            </a:r>
            <a:r>
              <a:rPr lang="tr-TR" sz="2200" spc="10" dirty="0" smtClean="0">
                <a:cs typeface="Arial"/>
              </a:rPr>
              <a:t> </a:t>
            </a:r>
            <a:r>
              <a:rPr sz="2200" spc="-15" smtClean="0">
                <a:cs typeface="Arial"/>
              </a:rPr>
              <a:t>edilir</a:t>
            </a:r>
            <a:r>
              <a:rPr sz="2200" spc="-15" dirty="0" smtClean="0">
                <a:cs typeface="Arial"/>
              </a:rPr>
              <a:t>.</a:t>
            </a:r>
            <a:endParaRPr sz="2200" dirty="0" smtClean="0">
              <a:cs typeface="Times New Roman"/>
            </a:endParaRPr>
          </a:p>
          <a:p>
            <a:pPr marL="269240" marR="235585" indent="-269240">
              <a:lnSpc>
                <a:spcPct val="100000"/>
              </a:lnSpc>
              <a:buFont typeface="Wingdings"/>
              <a:buChar char=""/>
              <a:tabLst>
                <a:tab pos="269240" algn="l"/>
              </a:tabLst>
            </a:pPr>
            <a:r>
              <a:rPr lang="tr-TR" sz="2200" spc="-25" dirty="0" smtClean="0">
                <a:cs typeface="Arial"/>
              </a:rPr>
              <a:t>  </a:t>
            </a:r>
            <a:r>
              <a:rPr sz="2200" spc="-25" smtClean="0">
                <a:cs typeface="Arial"/>
              </a:rPr>
              <a:t>Taşınırların </a:t>
            </a:r>
            <a:r>
              <a:rPr lang="tr-TR" sz="2200" spc="-25" dirty="0" smtClean="0">
                <a:cs typeface="Arial"/>
              </a:rPr>
              <a:t> </a:t>
            </a:r>
            <a:r>
              <a:rPr sz="2200" spc="-10" smtClean="0">
                <a:cs typeface="Arial"/>
              </a:rPr>
              <a:t>özelliğinden </a:t>
            </a:r>
            <a:r>
              <a:rPr lang="tr-TR" sz="2200" spc="-10" dirty="0" smtClean="0">
                <a:cs typeface="Arial"/>
              </a:rPr>
              <a:t> </a:t>
            </a:r>
            <a:r>
              <a:rPr sz="2200" smtClean="0">
                <a:cs typeface="Arial"/>
              </a:rPr>
              <a:t>veya </a:t>
            </a:r>
            <a:r>
              <a:rPr lang="tr-TR" sz="2200" dirty="0" smtClean="0">
                <a:cs typeface="Arial"/>
              </a:rPr>
              <a:t> </a:t>
            </a:r>
            <a:r>
              <a:rPr sz="2200" spc="-10" smtClean="0">
                <a:cs typeface="Arial"/>
              </a:rPr>
              <a:t>olağan </a:t>
            </a:r>
            <a:r>
              <a:rPr lang="tr-TR" sz="2200" spc="-10" dirty="0" smtClean="0">
                <a:cs typeface="Arial"/>
              </a:rPr>
              <a:t> </a:t>
            </a:r>
            <a:r>
              <a:rPr sz="2200" spc="-5" smtClean="0">
                <a:cs typeface="Arial"/>
              </a:rPr>
              <a:t>kullanımından </a:t>
            </a:r>
            <a:r>
              <a:rPr lang="tr-TR" sz="2200" spc="-5" dirty="0" smtClean="0">
                <a:cs typeface="Arial"/>
              </a:rPr>
              <a:t> </a:t>
            </a:r>
            <a:r>
              <a:rPr sz="2200" spc="-5" smtClean="0">
                <a:cs typeface="Arial"/>
              </a:rPr>
              <a:t>kaynaklanan </a:t>
            </a:r>
            <a:r>
              <a:rPr lang="tr-TR" sz="2200" spc="-5" dirty="0" smtClean="0">
                <a:cs typeface="Arial"/>
              </a:rPr>
              <a:t>  y</a:t>
            </a:r>
            <a:r>
              <a:rPr sz="2200" spc="-5" smtClean="0">
                <a:cs typeface="Arial"/>
              </a:rPr>
              <a:t>ıpranma </a:t>
            </a:r>
            <a:r>
              <a:rPr lang="tr-TR" sz="2200" spc="-5" dirty="0" smtClean="0">
                <a:cs typeface="Arial"/>
              </a:rPr>
              <a:t>  </a:t>
            </a:r>
            <a:r>
              <a:rPr sz="2200" spc="-5" smtClean="0">
                <a:cs typeface="Arial"/>
              </a:rPr>
              <a:t> </a:t>
            </a:r>
            <a:r>
              <a:rPr lang="tr-TR" sz="2200" spc="-5" dirty="0" smtClean="0">
                <a:cs typeface="Arial"/>
              </a:rPr>
              <a:t> </a:t>
            </a:r>
            <a:r>
              <a:rPr sz="2200" spc="-5" smtClean="0">
                <a:cs typeface="Arial"/>
              </a:rPr>
              <a:t>ile </a:t>
            </a:r>
            <a:r>
              <a:rPr lang="tr-TR" sz="2200" spc="-5" dirty="0" smtClean="0">
                <a:cs typeface="Arial"/>
              </a:rPr>
              <a:t> </a:t>
            </a:r>
            <a:r>
              <a:rPr sz="2200" spc="-5" smtClean="0">
                <a:cs typeface="Arial"/>
              </a:rPr>
              <a:t>usulüne </a:t>
            </a:r>
            <a:r>
              <a:rPr lang="tr-TR" sz="2200" spc="-5" dirty="0" smtClean="0">
                <a:cs typeface="Arial"/>
              </a:rPr>
              <a:t> </a:t>
            </a:r>
            <a:r>
              <a:rPr sz="2200" spc="-5" smtClean="0">
                <a:cs typeface="Arial"/>
              </a:rPr>
              <a:t>uygun </a:t>
            </a:r>
            <a:r>
              <a:rPr lang="tr-TR" sz="2200" spc="-5" dirty="0" smtClean="0">
                <a:cs typeface="Arial"/>
              </a:rPr>
              <a:t> </a:t>
            </a:r>
            <a:r>
              <a:rPr sz="2200" spc="-5" smtClean="0">
                <a:cs typeface="Arial"/>
              </a:rPr>
              <a:t>olarak </a:t>
            </a:r>
            <a:r>
              <a:rPr lang="tr-TR" sz="2200" spc="-5" dirty="0" smtClean="0">
                <a:cs typeface="Arial"/>
              </a:rPr>
              <a:t> </a:t>
            </a:r>
            <a:r>
              <a:rPr sz="2200" spc="-5" smtClean="0">
                <a:cs typeface="Arial"/>
              </a:rPr>
              <a:t>belirlenen </a:t>
            </a:r>
            <a:r>
              <a:rPr lang="tr-TR" sz="2200" spc="-5" dirty="0" smtClean="0">
                <a:cs typeface="Arial"/>
              </a:rPr>
              <a:t> </a:t>
            </a:r>
            <a:r>
              <a:rPr sz="2200" spc="-5" smtClean="0">
                <a:cs typeface="Arial"/>
              </a:rPr>
              <a:t>firelerden </a:t>
            </a:r>
            <a:r>
              <a:rPr lang="tr-TR" sz="2200" spc="-5" dirty="0" smtClean="0">
                <a:cs typeface="Arial"/>
              </a:rPr>
              <a:t> </a:t>
            </a:r>
            <a:r>
              <a:rPr sz="2200" spc="-10" smtClean="0">
                <a:cs typeface="Arial"/>
              </a:rPr>
              <a:t>dolayı </a:t>
            </a:r>
            <a:r>
              <a:rPr lang="tr-TR" sz="2200" spc="-10" dirty="0" smtClean="0">
                <a:cs typeface="Arial"/>
              </a:rPr>
              <a:t> </a:t>
            </a:r>
            <a:r>
              <a:rPr sz="2200" spc="-5" smtClean="0">
                <a:cs typeface="Arial"/>
              </a:rPr>
              <a:t>sorumluluk</a:t>
            </a:r>
            <a:r>
              <a:rPr sz="2200" spc="20" smtClean="0">
                <a:cs typeface="Arial"/>
              </a:rPr>
              <a:t> </a:t>
            </a:r>
            <a:r>
              <a:rPr lang="tr-TR" sz="2200" spc="20" dirty="0" smtClean="0">
                <a:cs typeface="Arial"/>
              </a:rPr>
              <a:t> </a:t>
            </a:r>
            <a:r>
              <a:rPr sz="2200" spc="-5" smtClean="0">
                <a:cs typeface="Arial"/>
              </a:rPr>
              <a:t>aranmaz</a:t>
            </a:r>
            <a:r>
              <a:rPr sz="2200" spc="-5" dirty="0" smtClean="0">
                <a:cs typeface="Arial"/>
              </a:rPr>
              <a:t>.</a:t>
            </a:r>
            <a:endParaRPr sz="2200" dirty="0">
              <a:cs typeface="Arial"/>
            </a:endParaRPr>
          </a:p>
        </p:txBody>
      </p:sp>
      <p:pic>
        <p:nvPicPr>
          <p:cNvPr id="7" name="6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txBox="1">
            <a:spLocks noGrp="1"/>
          </p:cNvSpPr>
          <p:nvPr>
            <p:ph type="title"/>
          </p:nvPr>
        </p:nvSpPr>
        <p:spPr>
          <a:xfrm>
            <a:off x="762000" y="43393"/>
            <a:ext cx="5867400" cy="382156"/>
          </a:xfrm>
          <a:prstGeom prst="rect">
            <a:avLst/>
          </a:prstGeom>
        </p:spPr>
        <p:txBody>
          <a:bodyPr vert="horz" wrap="square" lIns="0" tIns="12700" rIns="0" bIns="0" rtlCol="0">
            <a:spAutoFit/>
          </a:bodyPr>
          <a:lstStyle/>
          <a:p>
            <a:pPr marL="12700" algn="r">
              <a:lnSpc>
                <a:spcPct val="100000"/>
              </a:lnSpc>
              <a:spcBef>
                <a:spcPts val="100"/>
              </a:spcBef>
            </a:pPr>
            <a:r>
              <a:rPr lang="tr-TR" sz="2400" dirty="0" smtClean="0">
                <a:latin typeface="+mj-lt"/>
                <a:cs typeface="Arial"/>
              </a:rPr>
              <a:t>Hurdaların MKE’ye satılması</a:t>
            </a:r>
            <a:endParaRPr sz="2400" dirty="0">
              <a:latin typeface="+mj-lt"/>
              <a:cs typeface="Arial"/>
            </a:endParaRPr>
          </a:p>
        </p:txBody>
      </p:sp>
      <p:sp>
        <p:nvSpPr>
          <p:cNvPr id="3" name="object 3"/>
          <p:cNvSpPr txBox="1"/>
          <p:nvPr/>
        </p:nvSpPr>
        <p:spPr>
          <a:xfrm>
            <a:off x="535944" y="971551"/>
            <a:ext cx="8352155" cy="303545"/>
          </a:xfrm>
          <a:prstGeom prst="rect">
            <a:avLst/>
          </a:prstGeom>
        </p:spPr>
        <p:txBody>
          <a:bodyPr vert="horz" wrap="square" lIns="0" tIns="13970" rIns="0" bIns="0" rtlCol="0">
            <a:spAutoFit/>
          </a:bodyPr>
          <a:lstStyle/>
          <a:p>
            <a:pPr marL="355600" marR="5080" indent="-342900" algn="just">
              <a:lnSpc>
                <a:spcPct val="99400"/>
              </a:lnSpc>
              <a:spcBef>
                <a:spcPts val="110"/>
              </a:spcBef>
              <a:buFont typeface="Wingdings"/>
              <a:buChar char=""/>
              <a:tabLst>
                <a:tab pos="356235" algn="l"/>
              </a:tabLst>
            </a:pPr>
            <a:endParaRPr lang="tr-TR" sz="1900" spc="-5" dirty="0" smtClean="0">
              <a:latin typeface="Arial"/>
              <a:cs typeface="Arial"/>
            </a:endParaRPr>
          </a:p>
        </p:txBody>
      </p:sp>
      <p:sp>
        <p:nvSpPr>
          <p:cNvPr id="4" name="3 Dikdörtgen"/>
          <p:cNvSpPr/>
          <p:nvPr/>
        </p:nvSpPr>
        <p:spPr>
          <a:xfrm>
            <a:off x="228600" y="895350"/>
            <a:ext cx="8382000" cy="3804696"/>
          </a:xfrm>
          <a:prstGeom prst="rect">
            <a:avLst/>
          </a:prstGeom>
        </p:spPr>
        <p:txBody>
          <a:bodyPr wrap="square">
            <a:spAutoFit/>
          </a:bodyPr>
          <a:lstStyle/>
          <a:p>
            <a:pPr marL="355600" marR="5080" indent="-342900" algn="just">
              <a:lnSpc>
                <a:spcPct val="99400"/>
              </a:lnSpc>
              <a:spcBef>
                <a:spcPts val="110"/>
              </a:spcBef>
              <a:tabLst>
                <a:tab pos="356235" algn="l"/>
              </a:tabLst>
            </a:pPr>
            <a:r>
              <a:rPr lang="tr-TR" spc="-5" dirty="0" smtClean="0">
                <a:latin typeface="Arial"/>
                <a:cs typeface="Arial"/>
              </a:rPr>
              <a:t>     </a:t>
            </a:r>
            <a:r>
              <a:rPr lang="tr-TR" sz="2200" spc="-5" dirty="0" smtClean="0">
                <a:cs typeface="Arial"/>
              </a:rPr>
              <a:t>20.3.1971 tarihli 7/2156 sayılı BKK ile resmi daire ve idarelerin, hurdalarını Makine ve Kimya Enstitüsü Kurumuna satış suretiyle devirleri öngörülmüştür.Ayrıca Makine ve Kimya Endüstrisi Kurumunun 23.10.2017 tarihli 160846 sayılı kamu kurum ve kuruluşlarının sahip oldukları hurda nitelikli malzemelerini ve ihtiyaç fazlası malzemelerini, Bilim Sanayi ve Teknoloji  Bakanlığı tarafından her altı ayda bir belirlenen fiyat üzerinden MKE hurda işletmesi Müdürlüğüne satış suretiyle devretmelerine ilişkin bir yazıları da bulunmaktadır.</a:t>
            </a:r>
          </a:p>
          <a:p>
            <a:pPr marL="355600" marR="5080" indent="-342900" algn="just">
              <a:lnSpc>
                <a:spcPct val="99400"/>
              </a:lnSpc>
              <a:spcBef>
                <a:spcPts val="110"/>
              </a:spcBef>
              <a:tabLst>
                <a:tab pos="356235" algn="l"/>
              </a:tabLst>
            </a:pPr>
            <a:endParaRPr lang="tr-TR" sz="2200" spc="-5" dirty="0" smtClean="0">
              <a:cs typeface="Arial"/>
            </a:endParaRPr>
          </a:p>
          <a:p>
            <a:pPr marL="355600" marR="5080" indent="-342900" algn="just">
              <a:lnSpc>
                <a:spcPct val="99400"/>
              </a:lnSpc>
              <a:spcBef>
                <a:spcPts val="110"/>
              </a:spcBef>
              <a:tabLst>
                <a:tab pos="356235" algn="l"/>
              </a:tabLst>
            </a:pPr>
            <a:r>
              <a:rPr lang="tr-TR" sz="2200" spc="-5" dirty="0" smtClean="0">
                <a:cs typeface="Arial"/>
              </a:rPr>
              <a:t>      </a:t>
            </a:r>
          </a:p>
        </p:txBody>
      </p:sp>
      <p:pic>
        <p:nvPicPr>
          <p:cNvPr id="5" name="4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txBox="1">
            <a:spLocks noGrp="1"/>
          </p:cNvSpPr>
          <p:nvPr>
            <p:ph type="title"/>
          </p:nvPr>
        </p:nvSpPr>
        <p:spPr>
          <a:xfrm>
            <a:off x="1318005" y="40420"/>
            <a:ext cx="6496050" cy="382797"/>
          </a:xfrm>
          <a:prstGeom prst="rect">
            <a:avLst/>
          </a:prstGeom>
        </p:spPr>
        <p:txBody>
          <a:bodyPr vert="horz" wrap="square" lIns="0" tIns="13335" rIns="0" bIns="0" rtlCol="0">
            <a:spAutoFit/>
          </a:bodyPr>
          <a:lstStyle/>
          <a:p>
            <a:pPr marL="12700" algn="ctr">
              <a:lnSpc>
                <a:spcPct val="100000"/>
              </a:lnSpc>
              <a:spcBef>
                <a:spcPts val="105"/>
              </a:spcBef>
            </a:pPr>
            <a:r>
              <a:rPr lang="tr-TR" sz="2400" spc="-180" dirty="0" smtClean="0">
                <a:latin typeface="+mj-lt"/>
              </a:rPr>
              <a:t> </a:t>
            </a:r>
            <a:r>
              <a:rPr sz="2400" spc="-180" smtClean="0">
                <a:latin typeface="+mj-lt"/>
              </a:rPr>
              <a:t>Kamu</a:t>
            </a:r>
            <a:r>
              <a:rPr sz="2400" spc="-310" smtClean="0">
                <a:latin typeface="+mj-lt"/>
              </a:rPr>
              <a:t> </a:t>
            </a:r>
            <a:r>
              <a:rPr lang="tr-TR" sz="2400" spc="-310" dirty="0" smtClean="0">
                <a:latin typeface="+mj-lt"/>
              </a:rPr>
              <a:t>  </a:t>
            </a:r>
            <a:r>
              <a:rPr sz="2400" spc="-120" smtClean="0">
                <a:latin typeface="+mj-lt"/>
              </a:rPr>
              <a:t>idareleri</a:t>
            </a:r>
            <a:r>
              <a:rPr lang="tr-TR" sz="2400" spc="-120" dirty="0" smtClean="0">
                <a:latin typeface="+mj-lt"/>
              </a:rPr>
              <a:t> </a:t>
            </a:r>
            <a:r>
              <a:rPr sz="2400" spc="-280" smtClean="0">
                <a:latin typeface="+mj-lt"/>
              </a:rPr>
              <a:t> </a:t>
            </a:r>
            <a:r>
              <a:rPr lang="tr-TR" sz="2400" spc="-280" dirty="0" smtClean="0">
                <a:latin typeface="+mj-lt"/>
              </a:rPr>
              <a:t> </a:t>
            </a:r>
            <a:r>
              <a:rPr sz="2400" spc="-135" smtClean="0">
                <a:latin typeface="+mj-lt"/>
              </a:rPr>
              <a:t>arasında</a:t>
            </a:r>
            <a:r>
              <a:rPr sz="2400" spc="-315" smtClean="0">
                <a:latin typeface="+mj-lt"/>
              </a:rPr>
              <a:t> </a:t>
            </a:r>
            <a:r>
              <a:rPr lang="tr-TR" sz="2400" spc="-315" dirty="0" smtClean="0">
                <a:latin typeface="+mj-lt"/>
              </a:rPr>
              <a:t>  </a:t>
            </a:r>
            <a:r>
              <a:rPr sz="2400" spc="-130" smtClean="0">
                <a:latin typeface="+mj-lt"/>
              </a:rPr>
              <a:t>bedelsiz</a:t>
            </a:r>
            <a:r>
              <a:rPr lang="tr-TR" sz="2400" spc="-130" dirty="0" smtClean="0">
                <a:latin typeface="+mj-lt"/>
              </a:rPr>
              <a:t> </a:t>
            </a:r>
            <a:r>
              <a:rPr sz="2400" spc="-280" smtClean="0">
                <a:latin typeface="+mj-lt"/>
              </a:rPr>
              <a:t> </a:t>
            </a:r>
            <a:r>
              <a:rPr lang="tr-TR" sz="2400" spc="-280" dirty="0" smtClean="0">
                <a:latin typeface="+mj-lt"/>
              </a:rPr>
              <a:t> </a:t>
            </a:r>
            <a:r>
              <a:rPr sz="2400" spc="-130" smtClean="0">
                <a:latin typeface="+mj-lt"/>
              </a:rPr>
              <a:t>devir</a:t>
            </a:r>
            <a:r>
              <a:rPr sz="2400" spc="-310" smtClean="0">
                <a:latin typeface="+mj-lt"/>
              </a:rPr>
              <a:t> </a:t>
            </a:r>
            <a:r>
              <a:rPr lang="tr-TR" sz="2400" spc="-310" dirty="0" smtClean="0">
                <a:latin typeface="+mj-lt"/>
              </a:rPr>
              <a:t>  </a:t>
            </a:r>
            <a:r>
              <a:rPr sz="2400" spc="-160" smtClean="0">
                <a:latin typeface="+mj-lt"/>
              </a:rPr>
              <a:t>ve</a:t>
            </a:r>
            <a:r>
              <a:rPr lang="tr-TR" sz="2400" spc="-160" dirty="0" smtClean="0">
                <a:latin typeface="+mj-lt"/>
              </a:rPr>
              <a:t> </a:t>
            </a:r>
            <a:r>
              <a:rPr sz="2400" spc="-320" smtClean="0">
                <a:latin typeface="+mj-lt"/>
              </a:rPr>
              <a:t> </a:t>
            </a:r>
            <a:r>
              <a:rPr sz="2400" spc="-125" dirty="0">
                <a:latin typeface="+mj-lt"/>
              </a:rPr>
              <a:t>tahsis</a:t>
            </a:r>
            <a:endParaRPr sz="2400" dirty="0">
              <a:latin typeface="+mj-lt"/>
            </a:endParaRPr>
          </a:p>
        </p:txBody>
      </p:sp>
      <p:sp>
        <p:nvSpPr>
          <p:cNvPr id="3" name="object 3"/>
          <p:cNvSpPr txBox="1"/>
          <p:nvPr/>
        </p:nvSpPr>
        <p:spPr>
          <a:xfrm>
            <a:off x="8018780" y="203710"/>
            <a:ext cx="1099820" cy="289823"/>
          </a:xfrm>
          <a:prstGeom prst="rect">
            <a:avLst/>
          </a:prstGeom>
        </p:spPr>
        <p:txBody>
          <a:bodyPr vert="horz" wrap="square" lIns="0" tIns="12700" rIns="0" bIns="0" rtlCol="0">
            <a:spAutoFit/>
          </a:bodyPr>
          <a:lstStyle/>
          <a:p>
            <a:pPr marL="12700">
              <a:lnSpc>
                <a:spcPct val="100000"/>
              </a:lnSpc>
              <a:spcBef>
                <a:spcPts val="100"/>
              </a:spcBef>
            </a:pPr>
            <a:r>
              <a:rPr sz="1800" b="1" spc="-5" dirty="0">
                <a:solidFill>
                  <a:srgbClr val="800000"/>
                </a:solidFill>
                <a:latin typeface="Trebuchet MS"/>
                <a:cs typeface="Trebuchet MS"/>
              </a:rPr>
              <a:t>MADDE</a:t>
            </a:r>
            <a:r>
              <a:rPr sz="1800" b="1" spc="-95" dirty="0">
                <a:solidFill>
                  <a:srgbClr val="800000"/>
                </a:solidFill>
                <a:latin typeface="Trebuchet MS"/>
                <a:cs typeface="Trebuchet MS"/>
              </a:rPr>
              <a:t> </a:t>
            </a:r>
            <a:r>
              <a:rPr sz="1800" b="1" dirty="0">
                <a:solidFill>
                  <a:srgbClr val="800000"/>
                </a:solidFill>
                <a:latin typeface="Trebuchet MS"/>
                <a:cs typeface="Trebuchet MS"/>
              </a:rPr>
              <a:t>31</a:t>
            </a:r>
            <a:endParaRPr sz="1800">
              <a:latin typeface="Trebuchet MS"/>
              <a:cs typeface="Trebuchet MS"/>
            </a:endParaRPr>
          </a:p>
        </p:txBody>
      </p:sp>
      <p:sp>
        <p:nvSpPr>
          <p:cNvPr id="4" name="object 4"/>
          <p:cNvSpPr txBox="1"/>
          <p:nvPr/>
        </p:nvSpPr>
        <p:spPr>
          <a:xfrm>
            <a:off x="279912" y="792227"/>
            <a:ext cx="8465185" cy="1742144"/>
          </a:xfrm>
          <a:prstGeom prst="rect">
            <a:avLst/>
          </a:prstGeom>
        </p:spPr>
        <p:txBody>
          <a:bodyPr vert="horz" wrap="square" lIns="0" tIns="13335" rIns="0" bIns="0" rtlCol="0">
            <a:spAutoFit/>
          </a:bodyPr>
          <a:lstStyle/>
          <a:p>
            <a:pPr marL="355600" marR="5080" indent="-342900" algn="just">
              <a:lnSpc>
                <a:spcPct val="99600"/>
              </a:lnSpc>
              <a:spcBef>
                <a:spcPts val="105"/>
              </a:spcBef>
              <a:buFont typeface="Wingdings"/>
              <a:buChar char=""/>
              <a:tabLst>
                <a:tab pos="355600" algn="l"/>
              </a:tabLst>
            </a:pPr>
            <a:endParaRPr lang="tr-TR" sz="2200" spc="-5" dirty="0" smtClean="0">
              <a:cs typeface="Arial"/>
            </a:endParaRPr>
          </a:p>
          <a:p>
            <a:pPr marL="355600" marR="5080" indent="-342900" algn="just">
              <a:lnSpc>
                <a:spcPct val="99600"/>
              </a:lnSpc>
              <a:spcBef>
                <a:spcPts val="105"/>
              </a:spcBef>
              <a:buFont typeface="Wingdings"/>
              <a:buChar char=""/>
              <a:tabLst>
                <a:tab pos="355600" algn="l"/>
              </a:tabLst>
            </a:pPr>
            <a:r>
              <a:rPr sz="2200" spc="-5" smtClean="0">
                <a:cs typeface="Arial"/>
              </a:rPr>
              <a:t>Kayıtlara </a:t>
            </a:r>
            <a:r>
              <a:rPr sz="2200" dirty="0">
                <a:cs typeface="Arial"/>
              </a:rPr>
              <a:t>alınış </a:t>
            </a:r>
            <a:r>
              <a:rPr sz="2200" spc="-5" dirty="0">
                <a:cs typeface="Arial"/>
              </a:rPr>
              <a:t>tarihi itibarıyla </a:t>
            </a:r>
            <a:r>
              <a:rPr sz="2200" spc="-10" dirty="0">
                <a:cs typeface="Arial"/>
              </a:rPr>
              <a:t>beş </a:t>
            </a:r>
            <a:r>
              <a:rPr sz="2200" spc="-5" dirty="0">
                <a:cs typeface="Arial"/>
              </a:rPr>
              <a:t>yılını tamamlamış ve idarece  kullanılmasına ihtiyaç duyulmayan </a:t>
            </a:r>
            <a:r>
              <a:rPr sz="2200" spc="-20" dirty="0">
                <a:cs typeface="Arial"/>
              </a:rPr>
              <a:t>taşınırlar, </a:t>
            </a:r>
            <a:r>
              <a:rPr sz="2200" spc="-5" dirty="0">
                <a:cs typeface="Arial"/>
              </a:rPr>
              <a:t>bu taşınıra ihtiyaç  duyan idarelere bedelsiz</a:t>
            </a:r>
            <a:r>
              <a:rPr sz="2200" spc="50" dirty="0">
                <a:cs typeface="Arial"/>
              </a:rPr>
              <a:t> </a:t>
            </a:r>
            <a:r>
              <a:rPr sz="2200" spc="-5" dirty="0">
                <a:cs typeface="Arial"/>
              </a:rPr>
              <a:t>devredilebilir.</a:t>
            </a:r>
            <a:endParaRPr sz="2200" dirty="0">
              <a:cs typeface="Arial"/>
            </a:endParaRPr>
          </a:p>
          <a:p>
            <a:pPr>
              <a:lnSpc>
                <a:spcPct val="100000"/>
              </a:lnSpc>
              <a:spcBef>
                <a:spcPts val="45"/>
              </a:spcBef>
            </a:pPr>
            <a:endParaRPr sz="2350" dirty="0">
              <a:cs typeface="Times New Roman"/>
            </a:endParaRPr>
          </a:p>
        </p:txBody>
      </p:sp>
      <p:pic>
        <p:nvPicPr>
          <p:cNvPr id="5" name="4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txBox="1">
            <a:spLocks noGrp="1"/>
          </p:cNvSpPr>
          <p:nvPr>
            <p:ph type="title"/>
          </p:nvPr>
        </p:nvSpPr>
        <p:spPr>
          <a:xfrm>
            <a:off x="1572517" y="57335"/>
            <a:ext cx="6563995" cy="382156"/>
          </a:xfrm>
          <a:prstGeom prst="rect">
            <a:avLst/>
          </a:prstGeom>
        </p:spPr>
        <p:txBody>
          <a:bodyPr vert="horz" wrap="square" lIns="0" tIns="12700" rIns="0" bIns="0" rtlCol="0">
            <a:spAutoFit/>
          </a:bodyPr>
          <a:lstStyle/>
          <a:p>
            <a:pPr marL="12700" algn="ctr">
              <a:lnSpc>
                <a:spcPct val="100000"/>
              </a:lnSpc>
              <a:spcBef>
                <a:spcPts val="100"/>
              </a:spcBef>
            </a:pPr>
            <a:r>
              <a:rPr lang="tr-TR" sz="2400" dirty="0" smtClean="0">
                <a:latin typeface="+mj-lt"/>
              </a:rPr>
              <a:t>Dayanıklı Taşınırların Üniversiteye Devri</a:t>
            </a:r>
            <a:endParaRPr sz="2400" dirty="0">
              <a:latin typeface="+mj-lt"/>
            </a:endParaRPr>
          </a:p>
        </p:txBody>
      </p:sp>
      <p:sp>
        <p:nvSpPr>
          <p:cNvPr id="3" name="object 3"/>
          <p:cNvSpPr txBox="1"/>
          <p:nvPr/>
        </p:nvSpPr>
        <p:spPr>
          <a:xfrm>
            <a:off x="302772" y="1031494"/>
            <a:ext cx="8630285" cy="2025682"/>
          </a:xfrm>
          <a:prstGeom prst="rect">
            <a:avLst/>
          </a:prstGeom>
        </p:spPr>
        <p:txBody>
          <a:bodyPr vert="horz" wrap="square" lIns="0" tIns="14604" rIns="0" bIns="0" rtlCol="0">
            <a:spAutoFit/>
          </a:bodyPr>
          <a:lstStyle/>
          <a:p>
            <a:pPr marL="355600" marR="5715" indent="-342900" algn="just">
              <a:lnSpc>
                <a:spcPct val="99400"/>
              </a:lnSpc>
              <a:spcBef>
                <a:spcPts val="114"/>
              </a:spcBef>
              <a:buFont typeface="Wingdings"/>
              <a:buChar char=""/>
              <a:tabLst>
                <a:tab pos="355600" algn="l"/>
              </a:tabLst>
            </a:pPr>
            <a:r>
              <a:rPr lang="tr-TR" sz="2200" dirty="0" smtClean="0">
                <a:cs typeface="Arial"/>
              </a:rPr>
              <a:t>Öğretim üyelerinin katkılarına dayanmayan döner sermaye işletmeleri dışındaki döner sermaye gelirleri ile alınan araç,gereç ve öteki demirbaş eşya </a:t>
            </a:r>
            <a:r>
              <a:rPr lang="tr-TR" sz="2200" b="1" dirty="0" smtClean="0">
                <a:solidFill>
                  <a:srgbClr val="FF0000"/>
                </a:solidFill>
                <a:cs typeface="Arial"/>
              </a:rPr>
              <a:t>(Canlı demirbaş hariç) </a:t>
            </a:r>
            <a:r>
              <a:rPr lang="tr-TR" sz="2200" dirty="0" smtClean="0">
                <a:cs typeface="Arial"/>
              </a:rPr>
              <a:t>her mali yılın sonunda Üniversite ayniyat saymanlığına devredilir hükmü gereğince döner sermayeden alınan taşınırlar özel bütçe taşınır sistemine kaydedilerek muhasebeleştirilmektedir.</a:t>
            </a:r>
            <a:endParaRPr sz="2200" dirty="0">
              <a:cs typeface="Arial"/>
            </a:endParaRPr>
          </a:p>
        </p:txBody>
      </p:sp>
      <p:pic>
        <p:nvPicPr>
          <p:cNvPr id="4" name="3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txBox="1">
            <a:spLocks noGrp="1"/>
          </p:cNvSpPr>
          <p:nvPr>
            <p:ph type="title"/>
          </p:nvPr>
        </p:nvSpPr>
        <p:spPr>
          <a:xfrm>
            <a:off x="1572517" y="57335"/>
            <a:ext cx="6563995" cy="751488"/>
          </a:xfrm>
          <a:prstGeom prst="rect">
            <a:avLst/>
          </a:prstGeom>
        </p:spPr>
        <p:txBody>
          <a:bodyPr vert="horz" wrap="square" lIns="0" tIns="12700" rIns="0" bIns="0" rtlCol="0">
            <a:spAutoFit/>
          </a:bodyPr>
          <a:lstStyle/>
          <a:p>
            <a:pPr marL="12700" algn="ctr">
              <a:lnSpc>
                <a:spcPct val="100000"/>
              </a:lnSpc>
              <a:spcBef>
                <a:spcPts val="100"/>
              </a:spcBef>
            </a:pPr>
            <a:r>
              <a:rPr lang="tr-TR" sz="2400" dirty="0" smtClean="0"/>
              <a:t>Taşınır </a:t>
            </a:r>
            <a:r>
              <a:rPr lang="tr-TR" sz="2400" dirty="0" smtClean="0">
                <a:latin typeface="+mj-lt"/>
              </a:rPr>
              <a:t>Malların</a:t>
            </a:r>
            <a:r>
              <a:rPr lang="tr-TR" sz="2400" dirty="0" smtClean="0"/>
              <a:t> Kayıttan Çıkarılması-Limitler</a:t>
            </a:r>
            <a:br>
              <a:rPr lang="tr-TR" sz="2400" dirty="0" smtClean="0"/>
            </a:br>
            <a:endParaRPr sz="2400" dirty="0"/>
          </a:p>
        </p:txBody>
      </p:sp>
      <p:sp>
        <p:nvSpPr>
          <p:cNvPr id="3" name="object 3"/>
          <p:cNvSpPr txBox="1"/>
          <p:nvPr/>
        </p:nvSpPr>
        <p:spPr>
          <a:xfrm>
            <a:off x="381000" y="1031494"/>
            <a:ext cx="8552057" cy="576054"/>
          </a:xfrm>
          <a:prstGeom prst="rect">
            <a:avLst/>
          </a:prstGeom>
        </p:spPr>
        <p:txBody>
          <a:bodyPr vert="horz" wrap="square" lIns="0" tIns="14604" rIns="0" bIns="0" rtlCol="0">
            <a:spAutoFit/>
          </a:bodyPr>
          <a:lstStyle/>
          <a:p>
            <a:pPr marL="355600" marR="5715" indent="-342900" algn="just">
              <a:lnSpc>
                <a:spcPct val="99400"/>
              </a:lnSpc>
              <a:spcBef>
                <a:spcPts val="114"/>
              </a:spcBef>
              <a:tabLst>
                <a:tab pos="355600" algn="l"/>
              </a:tabLst>
            </a:pPr>
            <a:endParaRPr lang="tr-TR" sz="1600" dirty="0" smtClean="0">
              <a:latin typeface="Arial"/>
              <a:cs typeface="Arial"/>
            </a:endParaRPr>
          </a:p>
          <a:p>
            <a:pPr marL="355600" marR="5715" indent="-342900" algn="just">
              <a:lnSpc>
                <a:spcPct val="99400"/>
              </a:lnSpc>
              <a:spcBef>
                <a:spcPts val="114"/>
              </a:spcBef>
              <a:tabLst>
                <a:tab pos="355600" algn="l"/>
              </a:tabLst>
            </a:pPr>
            <a:endParaRPr sz="2000" dirty="0">
              <a:latin typeface="Arial"/>
              <a:cs typeface="Arial"/>
            </a:endParaRPr>
          </a:p>
        </p:txBody>
      </p:sp>
      <p:sp>
        <p:nvSpPr>
          <p:cNvPr id="4" name="3 Metin kutusu"/>
          <p:cNvSpPr txBox="1"/>
          <p:nvPr/>
        </p:nvSpPr>
        <p:spPr>
          <a:xfrm>
            <a:off x="228600" y="1123950"/>
            <a:ext cx="8686800" cy="3477875"/>
          </a:xfrm>
          <a:prstGeom prst="rect">
            <a:avLst/>
          </a:prstGeom>
          <a:noFill/>
        </p:spPr>
        <p:txBody>
          <a:bodyPr wrap="square" rtlCol="0">
            <a:spAutoFit/>
          </a:bodyPr>
          <a:lstStyle/>
          <a:p>
            <a:r>
              <a:rPr lang="tr-TR" sz="2200" dirty="0" smtClean="0"/>
              <a:t>Taşınırların kamu idareleri arasında bedelsiz devri ve satışında 15.000,00 TL.</a:t>
            </a:r>
          </a:p>
          <a:p>
            <a:endParaRPr lang="tr-TR" sz="2200" dirty="0" smtClean="0"/>
          </a:p>
          <a:p>
            <a:r>
              <a:rPr lang="tr-TR" sz="2200" dirty="0" smtClean="0"/>
              <a:t>Taşınırların aynı kamu idaresine bağlı harcama birimleri arasında devrinde 72.000,00 TL</a:t>
            </a:r>
          </a:p>
          <a:p>
            <a:endParaRPr lang="tr-TR" sz="2200" dirty="0" smtClean="0"/>
          </a:p>
          <a:p>
            <a:pPr algn="just"/>
            <a:r>
              <a:rPr lang="tr-TR" sz="2200" dirty="0" smtClean="0"/>
              <a:t>Bu tutarların üzerinde olursa yetki </a:t>
            </a:r>
            <a:r>
              <a:rPr lang="tr-TR" sz="2200" b="1" dirty="0" smtClean="0">
                <a:solidFill>
                  <a:srgbClr val="C00000"/>
                </a:solidFill>
              </a:rPr>
              <a:t>üst</a:t>
            </a:r>
            <a:r>
              <a:rPr lang="tr-TR" sz="2200" b="1" dirty="0" smtClean="0"/>
              <a:t> </a:t>
            </a:r>
            <a:r>
              <a:rPr lang="tr-TR" sz="2200" b="1" dirty="0" smtClean="0">
                <a:solidFill>
                  <a:srgbClr val="C00000"/>
                </a:solidFill>
              </a:rPr>
              <a:t>yöneticidedir.Fakat, hurdaya ayırma işleminde herhangi bir limit bulunmamakta yetki Harcama yetkilisindedir.</a:t>
            </a:r>
            <a:r>
              <a:rPr lang="tr-TR" sz="2200" dirty="0" smtClean="0"/>
              <a:t>(Her yıl yayımlanan Parasal sınırlar ve Oranlar Tebliğinde belirtilmiştir.)</a:t>
            </a:r>
            <a:endParaRPr lang="tr-TR" sz="2200" dirty="0"/>
          </a:p>
        </p:txBody>
      </p:sp>
      <p:pic>
        <p:nvPicPr>
          <p:cNvPr id="5" name="4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txBox="1">
            <a:spLocks noGrp="1"/>
          </p:cNvSpPr>
          <p:nvPr>
            <p:ph type="title"/>
          </p:nvPr>
        </p:nvSpPr>
        <p:spPr>
          <a:xfrm>
            <a:off x="1516125" y="22305"/>
            <a:ext cx="6099810" cy="443070"/>
          </a:xfrm>
          <a:prstGeom prst="rect">
            <a:avLst/>
          </a:prstGeom>
        </p:spPr>
        <p:txBody>
          <a:bodyPr vert="horz" wrap="square" lIns="0" tIns="12065" rIns="0" bIns="0" rtlCol="0">
            <a:spAutoFit/>
          </a:bodyPr>
          <a:lstStyle/>
          <a:p>
            <a:pPr marL="12700" algn="ctr">
              <a:lnSpc>
                <a:spcPct val="100000"/>
              </a:lnSpc>
              <a:spcBef>
                <a:spcPts val="95"/>
              </a:spcBef>
            </a:pPr>
            <a:r>
              <a:rPr lang="tr-TR" sz="2400" dirty="0" smtClean="0"/>
              <a:t>Yıl sonu </a:t>
            </a:r>
            <a:r>
              <a:rPr lang="tr-TR" sz="2400" dirty="0" smtClean="0">
                <a:latin typeface="+mn-lt"/>
              </a:rPr>
              <a:t>İşlemleri</a:t>
            </a:r>
            <a:r>
              <a:rPr lang="tr-TR" sz="2400" dirty="0" smtClean="0"/>
              <a:t> (TKYS</a:t>
            </a:r>
            <a:r>
              <a:rPr lang="tr-TR" sz="2800" dirty="0" smtClean="0"/>
              <a:t>)</a:t>
            </a:r>
            <a:endParaRPr sz="2800" dirty="0"/>
          </a:p>
        </p:txBody>
      </p:sp>
      <p:sp>
        <p:nvSpPr>
          <p:cNvPr id="5" name="4 Metin kutusu"/>
          <p:cNvSpPr txBox="1"/>
          <p:nvPr/>
        </p:nvSpPr>
        <p:spPr>
          <a:xfrm>
            <a:off x="228600" y="971551"/>
            <a:ext cx="8610600" cy="4524315"/>
          </a:xfrm>
          <a:prstGeom prst="rect">
            <a:avLst/>
          </a:prstGeom>
          <a:noFill/>
        </p:spPr>
        <p:txBody>
          <a:bodyPr wrap="square" rtlCol="0">
            <a:spAutoFit/>
          </a:bodyPr>
          <a:lstStyle/>
          <a:p>
            <a:r>
              <a:rPr lang="tr-TR" dirty="0" smtClean="0"/>
              <a:t>Öncelikle Taşınır raporlarından </a:t>
            </a:r>
            <a:r>
              <a:rPr lang="tr-TR" b="1" dirty="0" smtClean="0">
                <a:solidFill>
                  <a:srgbClr val="C00000"/>
                </a:solidFill>
              </a:rPr>
              <a:t>Ambar sayım listesinin</a:t>
            </a:r>
            <a:r>
              <a:rPr lang="tr-TR" dirty="0" smtClean="0">
                <a:solidFill>
                  <a:srgbClr val="C00000"/>
                </a:solidFill>
              </a:rPr>
              <a:t> </a:t>
            </a:r>
            <a:r>
              <a:rPr lang="tr-TR" dirty="0" smtClean="0"/>
              <a:t>çıktısı alınarak sayıma başlanır.</a:t>
            </a:r>
          </a:p>
          <a:p>
            <a:r>
              <a:rPr lang="tr-TR" dirty="0" smtClean="0"/>
              <a:t>Yapılan sayıma göre fazla-noksan olan taşınırlar tespit edilir.</a:t>
            </a:r>
          </a:p>
          <a:p>
            <a:r>
              <a:rPr lang="tr-TR" dirty="0" smtClean="0"/>
              <a:t>Sayım ve Yılsonu İşlemlerinden </a:t>
            </a:r>
            <a:r>
              <a:rPr lang="tr-TR" b="1" dirty="0" smtClean="0">
                <a:solidFill>
                  <a:srgbClr val="C00000"/>
                </a:solidFill>
              </a:rPr>
              <a:t>Sayım tutanağı oluştur </a:t>
            </a:r>
            <a:r>
              <a:rPr lang="tr-TR" dirty="0" smtClean="0"/>
              <a:t>butonuna basılır, her ambar tek tek seçilerek fazla-noksan tutarlar yazılıp sayım tutanakları oluşturulur.Herhangi bir fazla-noksan yok ise sayım miktarını </a:t>
            </a:r>
            <a:r>
              <a:rPr lang="tr-TR" b="1" dirty="0" smtClean="0">
                <a:solidFill>
                  <a:srgbClr val="C00000"/>
                </a:solidFill>
              </a:rPr>
              <a:t>Otomatik tamamla-  kaydet  </a:t>
            </a:r>
            <a:r>
              <a:rPr lang="tr-TR" dirty="0" smtClean="0"/>
              <a:t>basılıp  </a:t>
            </a:r>
            <a:r>
              <a:rPr lang="tr-TR" b="1" dirty="0" smtClean="0">
                <a:solidFill>
                  <a:srgbClr val="C00000"/>
                </a:solidFill>
              </a:rPr>
              <a:t>Sayım tutanağı sonlandır </a:t>
            </a:r>
            <a:r>
              <a:rPr lang="tr-TR" dirty="0" smtClean="0"/>
              <a:t>butonuna basılıp sayım sonlandırılır.Sayım işlemi gerçekleştirildikten sonra sayım tutanaklarına ilişkin çıktı alınabilir.</a:t>
            </a:r>
          </a:p>
          <a:p>
            <a:r>
              <a:rPr lang="tr-TR" dirty="0" smtClean="0"/>
              <a:t>Bu işlem bitirildikten sonra  </a:t>
            </a:r>
            <a:r>
              <a:rPr lang="tr-TR" b="1" dirty="0" smtClean="0">
                <a:solidFill>
                  <a:srgbClr val="C00000"/>
                </a:solidFill>
              </a:rPr>
              <a:t>Yılsonu işlemini bitir </a:t>
            </a:r>
            <a:r>
              <a:rPr lang="tr-TR" dirty="0" smtClean="0"/>
              <a:t>butonuna basılarak bir sonraki yıla geçilir,bu butona basılmadığı sürece işlemler aynı yıl içerisine  kaydedilir.</a:t>
            </a:r>
          </a:p>
          <a:p>
            <a:r>
              <a:rPr lang="tr-TR" dirty="0" smtClean="0"/>
              <a:t>Daha sonra taşınır raporlarından </a:t>
            </a:r>
            <a:r>
              <a:rPr lang="tr-TR" b="1" dirty="0" smtClean="0">
                <a:solidFill>
                  <a:srgbClr val="C00000"/>
                </a:solidFill>
              </a:rPr>
              <a:t>13 numaralı sayım döküm cetveli ve 14 numaralı taşınır yönetim cetveli </a:t>
            </a:r>
            <a:r>
              <a:rPr lang="tr-TR" dirty="0" smtClean="0"/>
              <a:t>çıktıları alınır.Ayrıca müze v kütüphane defterlerinde kayıtlar var ise bunlara ilişkin taşınır yönetim cetvellerinin de çıktıları alınır.</a:t>
            </a:r>
          </a:p>
          <a:p>
            <a:r>
              <a:rPr lang="tr-TR" dirty="0" smtClean="0"/>
              <a:t>Sayım tutanağı-sayım döküm cetvel-taşınır yönetim hesabı cetveli ve son taşınır işlem numarasını gösteren tutanak oluşturularak Mal yönetim hesabı imzalara hazır hale getirilir.</a:t>
            </a:r>
          </a:p>
          <a:p>
            <a:endParaRPr lang="tr-TR" dirty="0" smtClean="0"/>
          </a:p>
          <a:p>
            <a:endParaRPr lang="tr-TR" dirty="0"/>
          </a:p>
        </p:txBody>
      </p:sp>
      <p:pic>
        <p:nvPicPr>
          <p:cNvPr id="4" name="3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p:nvPr/>
        </p:nvSpPr>
        <p:spPr>
          <a:xfrm>
            <a:off x="639" y="700405"/>
            <a:ext cx="9143365" cy="0"/>
          </a:xfrm>
          <a:custGeom>
            <a:avLst/>
            <a:gdLst/>
            <a:ahLst/>
            <a:cxnLst/>
            <a:rect l="l" t="t" r="r" b="b"/>
            <a:pathLst>
              <a:path w="9143365">
                <a:moveTo>
                  <a:pt x="0" y="0"/>
                </a:moveTo>
                <a:lnTo>
                  <a:pt x="9143365" y="0"/>
                </a:lnTo>
              </a:path>
            </a:pathLst>
          </a:custGeom>
          <a:ln w="25908">
            <a:solidFill>
              <a:srgbClr val="8A3836"/>
            </a:solidFill>
          </a:ln>
        </p:spPr>
        <p:txBody>
          <a:bodyPr wrap="square" lIns="0" tIns="0" rIns="0" bIns="0" rtlCol="0"/>
          <a:lstStyle/>
          <a:p>
            <a:endParaRPr/>
          </a:p>
        </p:txBody>
      </p:sp>
      <p:sp>
        <p:nvSpPr>
          <p:cNvPr id="3" name="object 3"/>
          <p:cNvSpPr/>
          <p:nvPr/>
        </p:nvSpPr>
        <p:spPr>
          <a:xfrm>
            <a:off x="635" y="2"/>
            <a:ext cx="0" cy="700405"/>
          </a:xfrm>
          <a:custGeom>
            <a:avLst/>
            <a:gdLst/>
            <a:ahLst/>
            <a:cxnLst/>
            <a:rect l="l" t="t" r="r" b="b"/>
            <a:pathLst>
              <a:path h="700405">
                <a:moveTo>
                  <a:pt x="0" y="0"/>
                </a:moveTo>
                <a:lnTo>
                  <a:pt x="0" y="700404"/>
                </a:lnTo>
              </a:path>
            </a:pathLst>
          </a:custGeom>
          <a:ln w="25908">
            <a:solidFill>
              <a:srgbClr val="8A3836"/>
            </a:solidFill>
          </a:ln>
        </p:spPr>
        <p:txBody>
          <a:bodyPr wrap="square" lIns="0" tIns="0" rIns="0" bIns="0" rtlCol="0"/>
          <a:lstStyle/>
          <a:p>
            <a:endParaRPr/>
          </a:p>
        </p:txBody>
      </p:sp>
      <p:sp>
        <p:nvSpPr>
          <p:cNvPr id="4" name="object 4"/>
          <p:cNvSpPr txBox="1">
            <a:spLocks noGrp="1"/>
          </p:cNvSpPr>
          <p:nvPr>
            <p:ph type="title"/>
          </p:nvPr>
        </p:nvSpPr>
        <p:spPr>
          <a:xfrm>
            <a:off x="551180" y="73984"/>
            <a:ext cx="8516620" cy="346249"/>
          </a:xfrm>
          <a:prstGeom prst="rect">
            <a:avLst/>
          </a:prstGeom>
        </p:spPr>
        <p:txBody>
          <a:bodyPr vert="horz" wrap="square" lIns="0" tIns="12700" rIns="0" bIns="0" rtlCol="0">
            <a:spAutoFit/>
          </a:bodyPr>
          <a:lstStyle/>
          <a:p>
            <a:pPr marL="12700" algn="ctr">
              <a:lnSpc>
                <a:spcPts val="2605"/>
              </a:lnSpc>
              <a:spcBef>
                <a:spcPts val="100"/>
              </a:spcBef>
            </a:pPr>
            <a:r>
              <a:rPr lang="tr-TR" sz="2400" spc="-65" dirty="0" smtClean="0">
                <a:latin typeface="+mj-lt"/>
              </a:rPr>
              <a:t>        Yılsonu İşlemini Yapamama</a:t>
            </a:r>
            <a:endParaRPr sz="2400" spc="-60" dirty="0"/>
          </a:p>
        </p:txBody>
      </p:sp>
      <p:sp>
        <p:nvSpPr>
          <p:cNvPr id="5" name="object 5"/>
          <p:cNvSpPr txBox="1"/>
          <p:nvPr/>
        </p:nvSpPr>
        <p:spPr>
          <a:xfrm>
            <a:off x="381000" y="895350"/>
            <a:ext cx="8532495" cy="5920852"/>
          </a:xfrm>
          <a:prstGeom prst="rect">
            <a:avLst/>
          </a:prstGeom>
        </p:spPr>
        <p:txBody>
          <a:bodyPr vert="horz" wrap="square" lIns="0" tIns="13970" rIns="0" bIns="0" rtlCol="0">
            <a:spAutoFit/>
          </a:bodyPr>
          <a:lstStyle/>
          <a:p>
            <a:pPr algn="just"/>
            <a:r>
              <a:rPr lang="tr-TR" sz="2100" b="1" u="sng" dirty="0" smtClean="0">
                <a:solidFill>
                  <a:srgbClr val="C00000"/>
                </a:solidFill>
              </a:rPr>
              <a:t>Yıl Sonu İşlemlerimi beklemede olan işlemler uyarısı nedeniyle yapamıyorsanız</a:t>
            </a:r>
            <a:r>
              <a:rPr lang="tr-TR" sz="2100" u="sng" dirty="0" smtClean="0">
                <a:solidFill>
                  <a:srgbClr val="C00000"/>
                </a:solidFill>
              </a:rPr>
              <a:t>;</a:t>
            </a:r>
            <a:endParaRPr lang="tr-TR" sz="2100" dirty="0" smtClean="0">
              <a:solidFill>
                <a:srgbClr val="C00000"/>
              </a:solidFill>
            </a:endParaRPr>
          </a:p>
          <a:p>
            <a:r>
              <a:rPr lang="tr-TR" sz="2100" dirty="0" smtClean="0"/>
              <a:t>Uyarı penceresinde çıkan uyarıda tamamlanmamış işlemler ve bu işlemleri oluşturan kullanıcılar gösterilmektedir. Kimin ismi çıkıyorsa o kişinin işlemi yarım kalmıştır. Eğer kurumdan ayrılan personelse Yönetim İşlemleri- Kurumdan ayrılan personele ait  rezervleri iptal etme bölümünden kayıtlar silinmelidir. Eğer hala görevli kişi ise bu durumda da uyarı hangi modülü işaret ediyorsa o bölüme gidilip bakılmalıdır. O modüle gidilip bakılmasına rağmen yarım kalan işleme rastlanmıyorsa Yönetim </a:t>
            </a:r>
            <a:r>
              <a:rPr lang="tr-TR" sz="2100" smtClean="0"/>
              <a:t>İşlemleri-Hatalı  Rezerveleri  </a:t>
            </a:r>
            <a:r>
              <a:rPr lang="tr-TR" sz="2100" dirty="0" smtClean="0"/>
              <a:t>iptal etme menüsünden kayıtlar yüklenerek kayıtlar silinmelidir. Tüm bu işlemler yapılmasına rağmen sorun hala devam ediyorsa </a:t>
            </a:r>
            <a:r>
              <a:rPr lang="tr-TR" sz="2100" dirty="0" err="1" smtClean="0">
                <a:hlinkClick r:id="rId3"/>
              </a:rPr>
              <a:t>tasinir</a:t>
            </a:r>
            <a:r>
              <a:rPr lang="tr-TR" sz="2100" dirty="0" smtClean="0">
                <a:hlinkClick r:id="rId3"/>
              </a:rPr>
              <a:t>@muhasebat.gov.tr</a:t>
            </a:r>
            <a:r>
              <a:rPr lang="tr-TR" sz="2100" dirty="0" smtClean="0"/>
              <a:t> adresine ya da talep iletmeden yaşanılan sorun detayları aktarılmalıdır.</a:t>
            </a:r>
          </a:p>
          <a:p>
            <a:endParaRPr lang="tr-TR" sz="2100" dirty="0" smtClean="0"/>
          </a:p>
          <a:p>
            <a:endParaRPr lang="tr-TR" sz="2100" dirty="0" smtClean="0"/>
          </a:p>
          <a:p>
            <a:endParaRPr lang="tr-TR" sz="2400" dirty="0" smtClean="0"/>
          </a:p>
          <a:p>
            <a:endParaRPr lang="tr-TR" sz="2200" dirty="0" smtClean="0"/>
          </a:p>
          <a:p>
            <a:pPr marL="12700" marR="12700" algn="just">
              <a:lnSpc>
                <a:spcPct val="99500"/>
              </a:lnSpc>
              <a:spcBef>
                <a:spcPts val="110"/>
              </a:spcBef>
              <a:tabLst>
                <a:tab pos="482600" algn="l"/>
              </a:tabLst>
            </a:pPr>
            <a:endParaRPr sz="2200" dirty="0">
              <a:cs typeface="Arial"/>
            </a:endParaRPr>
          </a:p>
        </p:txBody>
      </p:sp>
      <p:pic>
        <p:nvPicPr>
          <p:cNvPr id="7" name="6 Resim" descr="eg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txBox="1">
            <a:spLocks noGrp="1"/>
          </p:cNvSpPr>
          <p:nvPr>
            <p:ph type="title"/>
          </p:nvPr>
        </p:nvSpPr>
        <p:spPr>
          <a:xfrm>
            <a:off x="1828800" y="1"/>
            <a:ext cx="4648200" cy="382797"/>
          </a:xfrm>
          <a:prstGeom prst="rect">
            <a:avLst/>
          </a:prstGeom>
        </p:spPr>
        <p:txBody>
          <a:bodyPr vert="horz" wrap="square" lIns="0" tIns="13335" rIns="0" bIns="0" rtlCol="0">
            <a:spAutoFit/>
          </a:bodyPr>
          <a:lstStyle/>
          <a:p>
            <a:pPr marL="12700" algn="ctr">
              <a:lnSpc>
                <a:spcPct val="100000"/>
              </a:lnSpc>
              <a:spcBef>
                <a:spcPts val="105"/>
              </a:spcBef>
            </a:pPr>
            <a:r>
              <a:rPr lang="tr-TR" sz="2400" spc="-180" dirty="0" smtClean="0">
                <a:latin typeface="+mj-lt"/>
              </a:rPr>
              <a:t> </a:t>
            </a:r>
            <a:r>
              <a:rPr sz="2400" spc="-180" smtClean="0">
                <a:latin typeface="+mj-lt"/>
              </a:rPr>
              <a:t>Taşınır </a:t>
            </a:r>
            <a:r>
              <a:rPr lang="tr-TR" sz="2400" spc="-180" dirty="0" smtClean="0">
                <a:latin typeface="+mj-lt"/>
              </a:rPr>
              <a:t> </a:t>
            </a:r>
            <a:r>
              <a:rPr sz="2400" spc="-185" smtClean="0">
                <a:latin typeface="+mj-lt"/>
              </a:rPr>
              <a:t>mal </a:t>
            </a:r>
            <a:r>
              <a:rPr lang="tr-TR" sz="2400" spc="-185" dirty="0" smtClean="0">
                <a:latin typeface="+mj-lt"/>
              </a:rPr>
              <a:t>  yönetim  hesabı</a:t>
            </a:r>
            <a:endParaRPr sz="2400" dirty="0">
              <a:latin typeface="+mj-lt"/>
            </a:endParaRPr>
          </a:p>
        </p:txBody>
      </p:sp>
      <p:sp>
        <p:nvSpPr>
          <p:cNvPr id="3" name="object 3"/>
          <p:cNvSpPr txBox="1"/>
          <p:nvPr/>
        </p:nvSpPr>
        <p:spPr>
          <a:xfrm>
            <a:off x="8018780" y="271019"/>
            <a:ext cx="1099820" cy="289823"/>
          </a:xfrm>
          <a:prstGeom prst="rect">
            <a:avLst/>
          </a:prstGeom>
        </p:spPr>
        <p:txBody>
          <a:bodyPr vert="horz" wrap="square" lIns="0" tIns="12700" rIns="0" bIns="0" rtlCol="0">
            <a:spAutoFit/>
          </a:bodyPr>
          <a:lstStyle/>
          <a:p>
            <a:pPr marL="12700">
              <a:lnSpc>
                <a:spcPct val="100000"/>
              </a:lnSpc>
              <a:spcBef>
                <a:spcPts val="100"/>
              </a:spcBef>
            </a:pPr>
            <a:r>
              <a:rPr sz="1800" b="1" spc="-5" dirty="0">
                <a:solidFill>
                  <a:srgbClr val="800000"/>
                </a:solidFill>
                <a:latin typeface="Trebuchet MS"/>
                <a:cs typeface="Trebuchet MS"/>
              </a:rPr>
              <a:t>MADDE</a:t>
            </a:r>
            <a:r>
              <a:rPr sz="1800" b="1" spc="-95" dirty="0">
                <a:solidFill>
                  <a:srgbClr val="800000"/>
                </a:solidFill>
                <a:latin typeface="Trebuchet MS"/>
                <a:cs typeface="Trebuchet MS"/>
              </a:rPr>
              <a:t> </a:t>
            </a:r>
            <a:r>
              <a:rPr sz="1800" b="1" dirty="0">
                <a:solidFill>
                  <a:srgbClr val="800000"/>
                </a:solidFill>
                <a:latin typeface="Trebuchet MS"/>
                <a:cs typeface="Trebuchet MS"/>
              </a:rPr>
              <a:t>34</a:t>
            </a:r>
            <a:endParaRPr sz="1800">
              <a:latin typeface="Trebuchet MS"/>
              <a:cs typeface="Trebuchet MS"/>
            </a:endParaRPr>
          </a:p>
        </p:txBody>
      </p:sp>
      <p:sp>
        <p:nvSpPr>
          <p:cNvPr id="4" name="object 4"/>
          <p:cNvSpPr txBox="1"/>
          <p:nvPr/>
        </p:nvSpPr>
        <p:spPr>
          <a:xfrm>
            <a:off x="279912" y="792226"/>
            <a:ext cx="8536305" cy="2384627"/>
          </a:xfrm>
          <a:prstGeom prst="rect">
            <a:avLst/>
          </a:prstGeom>
        </p:spPr>
        <p:txBody>
          <a:bodyPr vert="horz" wrap="square" lIns="0" tIns="12065" rIns="0" bIns="0" rtlCol="0">
            <a:spAutoFit/>
          </a:bodyPr>
          <a:lstStyle/>
          <a:p>
            <a:pPr marL="927100">
              <a:lnSpc>
                <a:spcPct val="100000"/>
              </a:lnSpc>
              <a:spcBef>
                <a:spcPts val="95"/>
              </a:spcBef>
            </a:pPr>
            <a:r>
              <a:rPr sz="2200" b="1" u="sng" spc="-5" dirty="0" err="1" smtClean="0">
                <a:solidFill>
                  <a:srgbClr val="FF0000"/>
                </a:solidFill>
                <a:latin typeface="Arial"/>
                <a:cs typeface="Arial"/>
              </a:rPr>
              <a:t>Taşınır</a:t>
            </a:r>
            <a:r>
              <a:rPr sz="2200" b="1" u="sng" spc="-5" dirty="0" smtClean="0">
                <a:solidFill>
                  <a:srgbClr val="FF0000"/>
                </a:solidFill>
                <a:latin typeface="Arial"/>
                <a:cs typeface="Arial"/>
              </a:rPr>
              <a:t> </a:t>
            </a:r>
            <a:r>
              <a:rPr sz="2200" b="1" u="sng" spc="-5" dirty="0">
                <a:solidFill>
                  <a:srgbClr val="FF0000"/>
                </a:solidFill>
                <a:latin typeface="Arial"/>
                <a:cs typeface="Arial"/>
              </a:rPr>
              <a:t>mal yönetim</a:t>
            </a:r>
            <a:r>
              <a:rPr sz="2200" b="1" u="sng" spc="10" dirty="0">
                <a:solidFill>
                  <a:srgbClr val="FF0000"/>
                </a:solidFill>
                <a:latin typeface="Arial"/>
                <a:cs typeface="Arial"/>
              </a:rPr>
              <a:t> </a:t>
            </a:r>
            <a:r>
              <a:rPr sz="2200" b="1" u="sng" spc="-5" dirty="0">
                <a:solidFill>
                  <a:srgbClr val="FF0000"/>
                </a:solidFill>
                <a:latin typeface="Arial"/>
                <a:cs typeface="Arial"/>
              </a:rPr>
              <a:t>hesabı,</a:t>
            </a:r>
            <a:endParaRPr sz="2200" b="1" u="sng" dirty="0">
              <a:solidFill>
                <a:srgbClr val="FF0000"/>
              </a:solidFill>
              <a:latin typeface="Arial"/>
              <a:cs typeface="Arial"/>
            </a:endParaRPr>
          </a:p>
          <a:p>
            <a:pPr>
              <a:lnSpc>
                <a:spcPct val="100000"/>
              </a:lnSpc>
              <a:spcBef>
                <a:spcPts val="45"/>
              </a:spcBef>
              <a:buFont typeface="Wingdings"/>
              <a:buChar char=""/>
            </a:pPr>
            <a:endParaRPr sz="2350" dirty="0">
              <a:latin typeface="Times New Roman"/>
              <a:cs typeface="Times New Roman"/>
            </a:endParaRPr>
          </a:p>
          <a:p>
            <a:pPr marL="355600" marR="9525" indent="-342900" algn="just">
              <a:lnSpc>
                <a:spcPts val="2630"/>
              </a:lnSpc>
              <a:spcBef>
                <a:spcPts val="5"/>
              </a:spcBef>
              <a:buFont typeface="Wingdings"/>
              <a:buChar char=""/>
              <a:tabLst>
                <a:tab pos="355600" algn="l"/>
              </a:tabLst>
            </a:pPr>
            <a:r>
              <a:rPr sz="2200" spc="-40" dirty="0">
                <a:cs typeface="Arial"/>
              </a:rPr>
              <a:t>Taşınır </a:t>
            </a:r>
            <a:r>
              <a:rPr sz="2200" spc="-5">
                <a:cs typeface="Arial"/>
              </a:rPr>
              <a:t>kayıt </a:t>
            </a:r>
            <a:r>
              <a:rPr sz="2200" spc="-5" smtClean="0">
                <a:cs typeface="Arial"/>
              </a:rPr>
              <a:t>yetkilisi tarafında</a:t>
            </a:r>
            <a:r>
              <a:rPr lang="tr-TR" sz="2200" spc="-5" dirty="0" smtClean="0">
                <a:cs typeface="Arial"/>
              </a:rPr>
              <a:t> </a:t>
            </a:r>
            <a:r>
              <a:rPr sz="2200" spc="-5" smtClean="0">
                <a:cs typeface="Arial"/>
              </a:rPr>
              <a:t>hazırlanı</a:t>
            </a:r>
            <a:r>
              <a:rPr lang="tr-TR" sz="2200" spc="-5" dirty="0" smtClean="0">
                <a:cs typeface="Arial"/>
              </a:rPr>
              <a:t>r</a:t>
            </a:r>
            <a:r>
              <a:rPr sz="2200" spc="-5" smtClean="0">
                <a:cs typeface="Arial"/>
              </a:rPr>
              <a:t> </a:t>
            </a:r>
            <a:r>
              <a:rPr sz="2200" spc="-5" dirty="0">
                <a:cs typeface="Arial"/>
              </a:rPr>
              <a:t>ve taşınır kontrol yetkilisince kayıt ve belgeler ile mali  tablolara uygunluğu </a:t>
            </a:r>
            <a:r>
              <a:rPr sz="2200" spc="-10" dirty="0">
                <a:cs typeface="Arial"/>
              </a:rPr>
              <a:t>kontrol </a:t>
            </a:r>
            <a:r>
              <a:rPr sz="2200" spc="-5">
                <a:cs typeface="Arial"/>
              </a:rPr>
              <a:t>edilerek</a:t>
            </a:r>
            <a:r>
              <a:rPr sz="2200" spc="80">
                <a:cs typeface="Arial"/>
              </a:rPr>
              <a:t> </a:t>
            </a:r>
            <a:r>
              <a:rPr sz="2200" spc="-20" smtClean="0">
                <a:cs typeface="Arial"/>
              </a:rPr>
              <a:t>imzalanır</a:t>
            </a:r>
            <a:r>
              <a:rPr sz="2200" spc="-20" dirty="0" smtClean="0">
                <a:cs typeface="Arial"/>
              </a:rPr>
              <a:t>.</a:t>
            </a:r>
            <a:endParaRPr lang="tr-TR" sz="2200" spc="-20" dirty="0" smtClean="0">
              <a:cs typeface="Arial"/>
            </a:endParaRPr>
          </a:p>
          <a:p>
            <a:pPr marL="355600" marR="9525" indent="-342900" algn="just">
              <a:lnSpc>
                <a:spcPts val="2630"/>
              </a:lnSpc>
              <a:spcBef>
                <a:spcPts val="5"/>
              </a:spcBef>
              <a:buFont typeface="Wingdings"/>
              <a:buChar char=""/>
              <a:tabLst>
                <a:tab pos="355600" algn="l"/>
              </a:tabLst>
            </a:pPr>
            <a:r>
              <a:rPr lang="tr-TR" sz="2200" spc="-20" dirty="0" smtClean="0">
                <a:cs typeface="Arial"/>
              </a:rPr>
              <a:t>Muhasebe yetkilisince imzalanarak, Harcama Yetkilisinin imzasıyla süreç tamamlanır.</a:t>
            </a:r>
            <a:endParaRPr sz="2200" dirty="0">
              <a:cs typeface="Arial"/>
            </a:endParaRPr>
          </a:p>
          <a:p>
            <a:pPr>
              <a:lnSpc>
                <a:spcPct val="100000"/>
              </a:lnSpc>
              <a:spcBef>
                <a:spcPts val="45"/>
              </a:spcBef>
            </a:pPr>
            <a:endParaRPr sz="2200" dirty="0">
              <a:cs typeface="Times New Roman"/>
            </a:endParaRPr>
          </a:p>
        </p:txBody>
      </p:sp>
      <p:pic>
        <p:nvPicPr>
          <p:cNvPr id="5" name="4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txBox="1">
            <a:spLocks noGrp="1"/>
          </p:cNvSpPr>
          <p:nvPr>
            <p:ph type="title"/>
          </p:nvPr>
        </p:nvSpPr>
        <p:spPr>
          <a:xfrm>
            <a:off x="2307082" y="3904"/>
            <a:ext cx="4961890" cy="382797"/>
          </a:xfrm>
          <a:prstGeom prst="rect">
            <a:avLst/>
          </a:prstGeom>
        </p:spPr>
        <p:txBody>
          <a:bodyPr vert="horz" wrap="square" lIns="0" tIns="13335" rIns="0" bIns="0" rtlCol="0">
            <a:spAutoFit/>
          </a:bodyPr>
          <a:lstStyle/>
          <a:p>
            <a:pPr marL="12700">
              <a:lnSpc>
                <a:spcPct val="100000"/>
              </a:lnSpc>
              <a:spcBef>
                <a:spcPts val="105"/>
              </a:spcBef>
            </a:pPr>
            <a:r>
              <a:rPr lang="tr-TR" sz="2400" dirty="0" smtClean="0">
                <a:latin typeface="+mj-lt"/>
              </a:rPr>
              <a:t>Taşınır mal yönetim hesabı</a:t>
            </a:r>
            <a:endParaRPr sz="2400">
              <a:latin typeface="+mj-lt"/>
            </a:endParaRPr>
          </a:p>
        </p:txBody>
      </p:sp>
      <p:sp>
        <p:nvSpPr>
          <p:cNvPr id="3" name="object 3"/>
          <p:cNvSpPr txBox="1"/>
          <p:nvPr/>
        </p:nvSpPr>
        <p:spPr>
          <a:xfrm>
            <a:off x="279912" y="792225"/>
            <a:ext cx="8629015" cy="4118500"/>
          </a:xfrm>
          <a:prstGeom prst="rect">
            <a:avLst/>
          </a:prstGeom>
        </p:spPr>
        <p:txBody>
          <a:bodyPr vert="horz" wrap="square" lIns="0" tIns="12065" rIns="0" bIns="0" rtlCol="0">
            <a:spAutoFit/>
          </a:bodyPr>
          <a:lstStyle/>
          <a:p>
            <a:pPr marL="927100">
              <a:lnSpc>
                <a:spcPct val="100000"/>
              </a:lnSpc>
              <a:spcBef>
                <a:spcPts val="95"/>
              </a:spcBef>
            </a:pPr>
            <a:r>
              <a:rPr sz="2200" b="1" u="sng" spc="-5" dirty="0">
                <a:solidFill>
                  <a:srgbClr val="FF0000"/>
                </a:solidFill>
                <a:cs typeface="Arial"/>
              </a:rPr>
              <a:t>Taşınır mal yönetim hesabı aşağıdaki </a:t>
            </a:r>
            <a:r>
              <a:rPr sz="2200" b="1" u="sng" spc="-10" dirty="0">
                <a:solidFill>
                  <a:srgbClr val="FF0000"/>
                </a:solidFill>
                <a:cs typeface="Arial"/>
              </a:rPr>
              <a:t>cetvellerden</a:t>
            </a:r>
            <a:r>
              <a:rPr sz="2200" b="1" u="sng" spc="40" dirty="0">
                <a:solidFill>
                  <a:srgbClr val="FF0000"/>
                </a:solidFill>
                <a:cs typeface="Arial"/>
              </a:rPr>
              <a:t> </a:t>
            </a:r>
            <a:r>
              <a:rPr sz="2200" b="1" u="sng" spc="-5" dirty="0">
                <a:solidFill>
                  <a:srgbClr val="FF0000"/>
                </a:solidFill>
                <a:cs typeface="Arial"/>
              </a:rPr>
              <a:t>oluşur:</a:t>
            </a:r>
            <a:endParaRPr sz="2200" b="1" u="sng" dirty="0">
              <a:solidFill>
                <a:srgbClr val="FF0000"/>
              </a:solidFill>
              <a:cs typeface="Arial"/>
            </a:endParaRPr>
          </a:p>
          <a:p>
            <a:pPr>
              <a:lnSpc>
                <a:spcPct val="100000"/>
              </a:lnSpc>
              <a:spcBef>
                <a:spcPts val="10"/>
              </a:spcBef>
            </a:pPr>
            <a:endParaRPr sz="2300" dirty="0">
              <a:latin typeface="Times New Roman"/>
              <a:cs typeface="Times New Roman"/>
            </a:endParaRPr>
          </a:p>
          <a:p>
            <a:pPr marL="12700">
              <a:lnSpc>
                <a:spcPct val="100000"/>
              </a:lnSpc>
              <a:buAutoNum type="alphaLcParenR"/>
              <a:tabLst>
                <a:tab pos="471170" algn="l"/>
                <a:tab pos="471805" algn="l"/>
              </a:tabLst>
            </a:pPr>
            <a:r>
              <a:rPr lang="tr-TR" sz="2200" spc="-10" dirty="0" smtClean="0">
                <a:latin typeface="Arial"/>
                <a:cs typeface="Arial"/>
              </a:rPr>
              <a:t>   </a:t>
            </a:r>
            <a:r>
              <a:rPr sz="2200" spc="-10" dirty="0" err="1" smtClean="0">
                <a:cs typeface="Arial"/>
              </a:rPr>
              <a:t>Yılsonu</a:t>
            </a:r>
            <a:r>
              <a:rPr sz="2200" spc="-10" dirty="0" smtClean="0">
                <a:cs typeface="Arial"/>
              </a:rPr>
              <a:t> </a:t>
            </a:r>
            <a:r>
              <a:rPr sz="2200" spc="-5" dirty="0">
                <a:cs typeface="Arial"/>
              </a:rPr>
              <a:t>sayımına ilişkin Sayım</a:t>
            </a:r>
            <a:r>
              <a:rPr sz="2200" spc="-30" dirty="0">
                <a:cs typeface="Arial"/>
              </a:rPr>
              <a:t> </a:t>
            </a:r>
            <a:r>
              <a:rPr sz="2200" spc="-15" dirty="0">
                <a:cs typeface="Arial"/>
              </a:rPr>
              <a:t>Tutanağı.</a:t>
            </a:r>
            <a:endParaRPr sz="2200" dirty="0">
              <a:cs typeface="Arial"/>
            </a:endParaRPr>
          </a:p>
          <a:p>
            <a:pPr>
              <a:lnSpc>
                <a:spcPct val="100000"/>
              </a:lnSpc>
              <a:spcBef>
                <a:spcPts val="40"/>
              </a:spcBef>
              <a:buFont typeface="Arial"/>
              <a:buAutoNum type="alphaLcParenR"/>
            </a:pPr>
            <a:endParaRPr sz="2250" dirty="0">
              <a:cs typeface="Times New Roman"/>
            </a:endParaRPr>
          </a:p>
          <a:p>
            <a:pPr marL="489584" indent="-476884">
              <a:lnSpc>
                <a:spcPct val="100000"/>
              </a:lnSpc>
              <a:buAutoNum type="alphaLcParenR"/>
              <a:tabLst>
                <a:tab pos="489584" algn="l"/>
                <a:tab pos="490220" algn="l"/>
              </a:tabLst>
            </a:pPr>
            <a:r>
              <a:rPr lang="tr-TR" sz="2200" spc="-40" dirty="0" smtClean="0">
                <a:cs typeface="Arial"/>
              </a:rPr>
              <a:t>T</a:t>
            </a:r>
            <a:r>
              <a:rPr sz="2200" spc="-40" dirty="0" err="1" smtClean="0">
                <a:cs typeface="Arial"/>
              </a:rPr>
              <a:t>aşınır</a:t>
            </a:r>
            <a:r>
              <a:rPr sz="2200" spc="-40" dirty="0" smtClean="0">
                <a:cs typeface="Arial"/>
              </a:rPr>
              <a:t> </a:t>
            </a:r>
            <a:r>
              <a:rPr sz="2200" spc="-5" dirty="0">
                <a:cs typeface="Arial"/>
              </a:rPr>
              <a:t>Sayım ve </a:t>
            </a:r>
            <a:r>
              <a:rPr sz="2200" spc="-10" dirty="0">
                <a:cs typeface="Arial"/>
              </a:rPr>
              <a:t>Döküm</a:t>
            </a:r>
            <a:r>
              <a:rPr sz="2200" spc="35" dirty="0">
                <a:cs typeface="Arial"/>
              </a:rPr>
              <a:t> </a:t>
            </a:r>
            <a:r>
              <a:rPr sz="2200" spc="-5" dirty="0">
                <a:cs typeface="Arial"/>
              </a:rPr>
              <a:t>Cetveli.</a:t>
            </a:r>
            <a:endParaRPr sz="2200" dirty="0">
              <a:cs typeface="Arial"/>
            </a:endParaRPr>
          </a:p>
          <a:p>
            <a:pPr>
              <a:lnSpc>
                <a:spcPct val="100000"/>
              </a:lnSpc>
              <a:spcBef>
                <a:spcPts val="25"/>
              </a:spcBef>
              <a:buFont typeface="Arial"/>
              <a:buAutoNum type="alphaLcParenR"/>
            </a:pPr>
            <a:endParaRPr sz="2300" dirty="0">
              <a:cs typeface="Times New Roman"/>
            </a:endParaRPr>
          </a:p>
          <a:p>
            <a:pPr marL="12700" marR="5080" algn="just">
              <a:lnSpc>
                <a:spcPct val="99400"/>
              </a:lnSpc>
              <a:buAutoNum type="alphaLcParenR"/>
              <a:tabLst>
                <a:tab pos="531495" algn="l"/>
              </a:tabLst>
            </a:pPr>
            <a:r>
              <a:rPr sz="2200" spc="-5" dirty="0">
                <a:cs typeface="Arial"/>
              </a:rPr>
              <a:t>Harcama Birimi </a:t>
            </a:r>
            <a:r>
              <a:rPr sz="2200" spc="-35" dirty="0">
                <a:cs typeface="Arial"/>
              </a:rPr>
              <a:t>Taşınır </a:t>
            </a:r>
            <a:r>
              <a:rPr sz="2200" spc="-5" dirty="0">
                <a:cs typeface="Arial"/>
              </a:rPr>
              <a:t>Mal </a:t>
            </a:r>
            <a:r>
              <a:rPr sz="2200" dirty="0">
                <a:cs typeface="Arial"/>
              </a:rPr>
              <a:t>Yönetim </a:t>
            </a:r>
            <a:r>
              <a:rPr sz="2200" spc="-5" dirty="0">
                <a:cs typeface="Arial"/>
              </a:rPr>
              <a:t>Hesabı Cetveli; müze ve  kütüphane olarak faaliyet gösteren harcama birimlerinde  Müze/Kütüphane Yönetim Hesabı</a:t>
            </a:r>
            <a:r>
              <a:rPr sz="2200" spc="20" dirty="0">
                <a:cs typeface="Arial"/>
              </a:rPr>
              <a:t> </a:t>
            </a:r>
            <a:r>
              <a:rPr sz="2200" spc="-5" dirty="0">
                <a:cs typeface="Arial"/>
              </a:rPr>
              <a:t>Cetveli.</a:t>
            </a:r>
            <a:endParaRPr sz="2200" dirty="0">
              <a:cs typeface="Arial"/>
            </a:endParaRPr>
          </a:p>
          <a:p>
            <a:pPr>
              <a:lnSpc>
                <a:spcPct val="100000"/>
              </a:lnSpc>
              <a:spcBef>
                <a:spcPts val="5"/>
              </a:spcBef>
            </a:pPr>
            <a:endParaRPr sz="2300" dirty="0">
              <a:cs typeface="Times New Roman"/>
            </a:endParaRPr>
          </a:p>
          <a:p>
            <a:pPr marL="12700" marR="10160">
              <a:lnSpc>
                <a:spcPct val="100000"/>
              </a:lnSpc>
              <a:tabLst>
                <a:tab pos="398780" algn="l"/>
                <a:tab pos="1483360" algn="l"/>
                <a:tab pos="2674620" algn="l"/>
                <a:tab pos="3140710" algn="l"/>
                <a:tab pos="3744595" algn="l"/>
                <a:tab pos="5342255" algn="l"/>
                <a:tab pos="6362700" algn="l"/>
                <a:tab pos="7183120" algn="l"/>
                <a:tab pos="8145145" algn="l"/>
              </a:tabLst>
            </a:pPr>
            <a:r>
              <a:rPr sz="2200" spc="-5" dirty="0">
                <a:cs typeface="Arial"/>
              </a:rPr>
              <a:t>ç)	Y</a:t>
            </a:r>
            <a:r>
              <a:rPr sz="2200" spc="-20" dirty="0">
                <a:cs typeface="Arial"/>
              </a:rPr>
              <a:t>ı</a:t>
            </a:r>
            <a:r>
              <a:rPr sz="2200" spc="-10" dirty="0">
                <a:cs typeface="Arial"/>
              </a:rPr>
              <a:t>l</a:t>
            </a:r>
            <a:r>
              <a:rPr sz="2200" dirty="0">
                <a:cs typeface="Arial"/>
              </a:rPr>
              <a:t>s</a:t>
            </a:r>
            <a:r>
              <a:rPr sz="2200" spc="-10" dirty="0">
                <a:cs typeface="Arial"/>
              </a:rPr>
              <a:t>on</a:t>
            </a:r>
            <a:r>
              <a:rPr sz="2200" spc="-5" dirty="0">
                <a:cs typeface="Arial"/>
              </a:rPr>
              <a:t>u</a:t>
            </a:r>
            <a:r>
              <a:rPr sz="2200" dirty="0">
                <a:cs typeface="Arial"/>
              </a:rPr>
              <a:t>	</a:t>
            </a:r>
            <a:r>
              <a:rPr sz="2200" spc="-15" dirty="0">
                <a:cs typeface="Arial"/>
              </a:rPr>
              <a:t>i</a:t>
            </a:r>
            <a:r>
              <a:rPr sz="2200" spc="-5" dirty="0">
                <a:cs typeface="Arial"/>
              </a:rPr>
              <a:t>ti</a:t>
            </a:r>
            <a:r>
              <a:rPr sz="2200" dirty="0">
                <a:cs typeface="Arial"/>
              </a:rPr>
              <a:t>b</a:t>
            </a:r>
            <a:r>
              <a:rPr sz="2200" spc="-10" dirty="0">
                <a:cs typeface="Arial"/>
              </a:rPr>
              <a:t>ar</a:t>
            </a:r>
            <a:r>
              <a:rPr sz="2200" spc="-15" dirty="0">
                <a:cs typeface="Arial"/>
              </a:rPr>
              <a:t>ı</a:t>
            </a:r>
            <a:r>
              <a:rPr sz="2200" spc="-5" dirty="0">
                <a:cs typeface="Arial"/>
              </a:rPr>
              <a:t>yla</a:t>
            </a:r>
            <a:r>
              <a:rPr sz="2200" dirty="0">
                <a:cs typeface="Arial"/>
              </a:rPr>
              <a:t>	</a:t>
            </a:r>
            <a:r>
              <a:rPr sz="2200" spc="-10" dirty="0">
                <a:cs typeface="Arial"/>
              </a:rPr>
              <a:t>e</a:t>
            </a:r>
            <a:r>
              <a:rPr sz="2200" spc="-5" dirty="0">
                <a:cs typeface="Arial"/>
              </a:rPr>
              <a:t>n</a:t>
            </a:r>
            <a:r>
              <a:rPr sz="2200" dirty="0">
                <a:cs typeface="Arial"/>
              </a:rPr>
              <a:t>	</a:t>
            </a:r>
            <a:r>
              <a:rPr sz="2200" spc="-5" dirty="0">
                <a:cs typeface="Arial"/>
              </a:rPr>
              <a:t>s</a:t>
            </a:r>
            <a:r>
              <a:rPr sz="2200" dirty="0">
                <a:cs typeface="Arial"/>
              </a:rPr>
              <a:t>o</a:t>
            </a:r>
            <a:r>
              <a:rPr sz="2200" spc="-5" dirty="0">
                <a:cs typeface="Arial"/>
              </a:rPr>
              <a:t>n</a:t>
            </a:r>
            <a:r>
              <a:rPr sz="2200" dirty="0">
                <a:cs typeface="Arial"/>
              </a:rPr>
              <a:t>	</a:t>
            </a:r>
            <a:r>
              <a:rPr sz="2200" spc="-10" dirty="0">
                <a:cs typeface="Arial"/>
              </a:rPr>
              <a:t>dü</a:t>
            </a:r>
            <a:r>
              <a:rPr sz="2200" dirty="0">
                <a:cs typeface="Arial"/>
              </a:rPr>
              <a:t>z</a:t>
            </a:r>
            <a:r>
              <a:rPr sz="2200" spc="-10" dirty="0">
                <a:cs typeface="Arial"/>
              </a:rPr>
              <a:t>enlen</a:t>
            </a:r>
            <a:r>
              <a:rPr sz="2200" spc="-5" dirty="0">
                <a:cs typeface="Arial"/>
              </a:rPr>
              <a:t>en</a:t>
            </a:r>
            <a:r>
              <a:rPr sz="2200" dirty="0">
                <a:cs typeface="Arial"/>
              </a:rPr>
              <a:t>	</a:t>
            </a:r>
            <a:r>
              <a:rPr sz="2200" spc="-5" dirty="0">
                <a:cs typeface="Arial"/>
              </a:rPr>
              <a:t>Ta</a:t>
            </a:r>
            <a:r>
              <a:rPr sz="2200" dirty="0">
                <a:cs typeface="Arial"/>
              </a:rPr>
              <a:t>ş</a:t>
            </a:r>
            <a:r>
              <a:rPr sz="2200" spc="-20" dirty="0">
                <a:cs typeface="Arial"/>
              </a:rPr>
              <a:t>ı</a:t>
            </a:r>
            <a:r>
              <a:rPr sz="2200" spc="-10" dirty="0">
                <a:cs typeface="Arial"/>
              </a:rPr>
              <a:t>n</a:t>
            </a:r>
            <a:r>
              <a:rPr sz="2200" spc="-15" dirty="0">
                <a:cs typeface="Arial"/>
              </a:rPr>
              <a:t>ı</a:t>
            </a:r>
            <a:r>
              <a:rPr sz="2200" spc="-5" dirty="0">
                <a:cs typeface="Arial"/>
              </a:rPr>
              <a:t>r</a:t>
            </a:r>
            <a:r>
              <a:rPr sz="2200" dirty="0">
                <a:cs typeface="Arial"/>
              </a:rPr>
              <a:t>	</a:t>
            </a:r>
            <a:r>
              <a:rPr sz="2200" spc="-5" dirty="0">
                <a:cs typeface="Arial"/>
              </a:rPr>
              <a:t>İş</a:t>
            </a:r>
            <a:r>
              <a:rPr sz="2200" spc="-10" dirty="0">
                <a:cs typeface="Arial"/>
              </a:rPr>
              <a:t>l</a:t>
            </a:r>
            <a:r>
              <a:rPr sz="2200" spc="-5" dirty="0">
                <a:cs typeface="Arial"/>
              </a:rPr>
              <a:t>em</a:t>
            </a:r>
            <a:r>
              <a:rPr sz="2200" dirty="0">
                <a:cs typeface="Arial"/>
              </a:rPr>
              <a:t>	</a:t>
            </a:r>
            <a:r>
              <a:rPr sz="2200" spc="-5" dirty="0">
                <a:cs typeface="Arial"/>
              </a:rPr>
              <a:t>Fiş</a:t>
            </a:r>
            <a:r>
              <a:rPr sz="2200" dirty="0">
                <a:cs typeface="Arial"/>
              </a:rPr>
              <a:t>i</a:t>
            </a:r>
            <a:r>
              <a:rPr sz="2200" spc="-10" dirty="0">
                <a:cs typeface="Arial"/>
              </a:rPr>
              <a:t>n</a:t>
            </a:r>
            <a:r>
              <a:rPr sz="2200" spc="-5" dirty="0">
                <a:cs typeface="Arial"/>
              </a:rPr>
              <a:t>in</a:t>
            </a:r>
            <a:r>
              <a:rPr sz="2200" dirty="0">
                <a:cs typeface="Arial"/>
              </a:rPr>
              <a:t>	</a:t>
            </a:r>
            <a:r>
              <a:rPr sz="2200" spc="-5" dirty="0">
                <a:cs typeface="Arial"/>
              </a:rPr>
              <a:t>sıra  numarasını gösterir</a:t>
            </a:r>
            <a:r>
              <a:rPr sz="2200" spc="-10" dirty="0">
                <a:cs typeface="Arial"/>
              </a:rPr>
              <a:t> </a:t>
            </a:r>
            <a:r>
              <a:rPr sz="2200" spc="-5" dirty="0">
                <a:cs typeface="Arial"/>
              </a:rPr>
              <a:t>tutanak</a:t>
            </a:r>
            <a:r>
              <a:rPr sz="2200" spc="-5" dirty="0">
                <a:latin typeface="Arial"/>
                <a:cs typeface="Arial"/>
              </a:rPr>
              <a:t>.</a:t>
            </a:r>
            <a:endParaRPr sz="2200" dirty="0">
              <a:latin typeface="Arial"/>
              <a:cs typeface="Arial"/>
            </a:endParaRPr>
          </a:p>
        </p:txBody>
      </p:sp>
      <p:pic>
        <p:nvPicPr>
          <p:cNvPr id="4" name="3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971550"/>
            <a:ext cx="4343400" cy="3619500"/>
          </a:xfrm>
          <a:prstGeom prst="rect">
            <a:avLst/>
          </a:prstGeom>
          <a:noFill/>
        </p:spPr>
      </p:pic>
      <p:sp>
        <p:nvSpPr>
          <p:cNvPr id="2" name="object 2"/>
          <p:cNvSpPr txBox="1">
            <a:spLocks noGrp="1"/>
          </p:cNvSpPr>
          <p:nvPr>
            <p:ph type="title"/>
          </p:nvPr>
        </p:nvSpPr>
        <p:spPr>
          <a:xfrm>
            <a:off x="2469009" y="60627"/>
            <a:ext cx="4208145" cy="381515"/>
          </a:xfrm>
          <a:prstGeom prst="rect">
            <a:avLst/>
          </a:prstGeom>
        </p:spPr>
        <p:txBody>
          <a:bodyPr vert="horz" wrap="square" lIns="0" tIns="12065" rIns="0" bIns="0" rtlCol="0">
            <a:spAutoFit/>
          </a:bodyPr>
          <a:lstStyle/>
          <a:p>
            <a:pPr marL="12700" algn="ctr">
              <a:lnSpc>
                <a:spcPct val="100000"/>
              </a:lnSpc>
              <a:spcBef>
                <a:spcPts val="95"/>
              </a:spcBef>
            </a:pPr>
            <a:r>
              <a:rPr lang="tr-TR" sz="2400" spc="-5" dirty="0" smtClean="0">
                <a:solidFill>
                  <a:srgbClr val="C00000"/>
                </a:solidFill>
                <a:latin typeface="+mj-lt"/>
                <a:cs typeface="Arial"/>
              </a:rPr>
              <a:t> Defterler</a:t>
            </a:r>
            <a:endParaRPr sz="2400" dirty="0">
              <a:solidFill>
                <a:srgbClr val="C00000"/>
              </a:solidFill>
              <a:latin typeface="+mj-lt"/>
              <a:cs typeface="Arial"/>
            </a:endParaRPr>
          </a:p>
        </p:txBody>
      </p:sp>
      <p:sp>
        <p:nvSpPr>
          <p:cNvPr id="3" name="object 3"/>
          <p:cNvSpPr txBox="1"/>
          <p:nvPr/>
        </p:nvSpPr>
        <p:spPr>
          <a:xfrm>
            <a:off x="328679" y="1123950"/>
            <a:ext cx="7425055" cy="621324"/>
          </a:xfrm>
          <a:prstGeom prst="rect">
            <a:avLst/>
          </a:prstGeom>
        </p:spPr>
        <p:txBody>
          <a:bodyPr vert="horz" wrap="square" lIns="0" tIns="13335" rIns="0" bIns="0" rtlCol="0">
            <a:spAutoFit/>
          </a:bodyPr>
          <a:lstStyle/>
          <a:p>
            <a:pPr>
              <a:lnSpc>
                <a:spcPct val="100000"/>
              </a:lnSpc>
              <a:spcBef>
                <a:spcPts val="35"/>
              </a:spcBef>
            </a:pPr>
            <a:endParaRPr sz="2050" dirty="0">
              <a:latin typeface="Times New Roman"/>
              <a:cs typeface="Times New Roman"/>
            </a:endParaRPr>
          </a:p>
          <a:p>
            <a:pPr marL="1727200">
              <a:lnSpc>
                <a:spcPct val="100000"/>
              </a:lnSpc>
            </a:pPr>
            <a:endParaRPr sz="1900" dirty="0">
              <a:latin typeface="Arial"/>
              <a:cs typeface="Arial"/>
            </a:endParaRPr>
          </a:p>
        </p:txBody>
      </p:sp>
      <p:sp>
        <p:nvSpPr>
          <p:cNvPr id="4" name="3 Metin kutusu"/>
          <p:cNvSpPr txBox="1"/>
          <p:nvPr/>
        </p:nvSpPr>
        <p:spPr>
          <a:xfrm>
            <a:off x="152400" y="1200150"/>
            <a:ext cx="7848600" cy="1446550"/>
          </a:xfrm>
          <a:prstGeom prst="rect">
            <a:avLst/>
          </a:prstGeom>
          <a:noFill/>
        </p:spPr>
        <p:txBody>
          <a:bodyPr wrap="square" rtlCol="0">
            <a:spAutoFit/>
          </a:bodyPr>
          <a:lstStyle/>
          <a:p>
            <a:pPr>
              <a:buFont typeface="Wingdings" pitchFamily="2" charset="2"/>
              <a:buChar char="v"/>
            </a:pPr>
            <a:r>
              <a:rPr lang="tr-TR" sz="2200" dirty="0" smtClean="0"/>
              <a:t>Tüketim Malzemeleri Defteri (Örnek:1)</a:t>
            </a:r>
          </a:p>
          <a:p>
            <a:pPr>
              <a:buFont typeface="Wingdings" pitchFamily="2" charset="2"/>
              <a:buChar char="v"/>
            </a:pPr>
            <a:r>
              <a:rPr lang="tr-TR" sz="2200" dirty="0" smtClean="0"/>
              <a:t>Dayanıklı Taşınırlar Defteri(Örnek-2)</a:t>
            </a:r>
          </a:p>
          <a:p>
            <a:pPr>
              <a:buFont typeface="Wingdings" pitchFamily="2" charset="2"/>
              <a:buChar char="v"/>
            </a:pPr>
            <a:r>
              <a:rPr lang="tr-TR" sz="2200" dirty="0" smtClean="0"/>
              <a:t>Müze Defteri(Örnek 3)</a:t>
            </a:r>
          </a:p>
          <a:p>
            <a:pPr>
              <a:buFont typeface="Wingdings" pitchFamily="2" charset="2"/>
              <a:buChar char="v"/>
            </a:pPr>
            <a:r>
              <a:rPr lang="tr-TR" sz="2200" dirty="0" smtClean="0"/>
              <a:t>Kütüphane Defteri(Örnek 4)</a:t>
            </a:r>
            <a:endParaRPr lang="tr-TR" sz="2200" dirty="0"/>
          </a:p>
        </p:txBody>
      </p:sp>
      <p:pic>
        <p:nvPicPr>
          <p:cNvPr id="5" name="4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txBox="1">
            <a:spLocks noGrp="1"/>
          </p:cNvSpPr>
          <p:nvPr>
            <p:ph type="title"/>
          </p:nvPr>
        </p:nvSpPr>
        <p:spPr>
          <a:xfrm>
            <a:off x="2307082" y="3904"/>
            <a:ext cx="4961890" cy="382797"/>
          </a:xfrm>
          <a:prstGeom prst="rect">
            <a:avLst/>
          </a:prstGeom>
        </p:spPr>
        <p:txBody>
          <a:bodyPr vert="horz" wrap="square" lIns="0" tIns="13335" rIns="0" bIns="0" rtlCol="0">
            <a:spAutoFit/>
          </a:bodyPr>
          <a:lstStyle/>
          <a:p>
            <a:pPr marL="12700">
              <a:lnSpc>
                <a:spcPct val="100000"/>
              </a:lnSpc>
              <a:spcBef>
                <a:spcPts val="105"/>
              </a:spcBef>
            </a:pPr>
            <a:r>
              <a:rPr lang="tr-TR" sz="2400" spc="-35" dirty="0" smtClean="0">
                <a:latin typeface="+mj-lt"/>
              </a:rPr>
              <a:t> </a:t>
            </a:r>
            <a:r>
              <a:rPr sz="2400" spc="-35" smtClean="0">
                <a:latin typeface="+mj-lt"/>
              </a:rPr>
              <a:t>Taşınır</a:t>
            </a:r>
            <a:r>
              <a:rPr sz="2400" spc="-455" smtClean="0">
                <a:latin typeface="+mj-lt"/>
              </a:rPr>
              <a:t> </a:t>
            </a:r>
            <a:r>
              <a:rPr lang="tr-TR" sz="2400" spc="-455" dirty="0" smtClean="0">
                <a:latin typeface="+mj-lt"/>
              </a:rPr>
              <a:t> </a:t>
            </a:r>
            <a:r>
              <a:rPr sz="2400" spc="-5" smtClean="0">
                <a:latin typeface="+mj-lt"/>
              </a:rPr>
              <a:t>mal</a:t>
            </a:r>
            <a:r>
              <a:rPr sz="2400" spc="-390" smtClean="0">
                <a:latin typeface="+mj-lt"/>
              </a:rPr>
              <a:t> </a:t>
            </a:r>
            <a:r>
              <a:rPr lang="tr-TR" sz="2400" spc="-390" dirty="0" smtClean="0">
                <a:latin typeface="+mj-lt"/>
              </a:rPr>
              <a:t>  </a:t>
            </a:r>
            <a:r>
              <a:rPr sz="2400" spc="-15" smtClean="0">
                <a:latin typeface="+mj-lt"/>
              </a:rPr>
              <a:t>yönetim</a:t>
            </a:r>
            <a:r>
              <a:rPr sz="2400" spc="-400" smtClean="0">
                <a:latin typeface="+mj-lt"/>
              </a:rPr>
              <a:t> </a:t>
            </a:r>
            <a:r>
              <a:rPr lang="tr-TR" sz="2400" spc="-400" dirty="0" smtClean="0">
                <a:latin typeface="+mj-lt"/>
              </a:rPr>
              <a:t>  </a:t>
            </a:r>
            <a:r>
              <a:rPr sz="2400" spc="-5" smtClean="0">
                <a:latin typeface="+mj-lt"/>
              </a:rPr>
              <a:t>hesabı</a:t>
            </a:r>
            <a:endParaRPr sz="2400" dirty="0">
              <a:latin typeface="+mj-lt"/>
            </a:endParaRPr>
          </a:p>
        </p:txBody>
      </p:sp>
      <p:sp>
        <p:nvSpPr>
          <p:cNvPr id="3" name="object 3"/>
          <p:cNvSpPr txBox="1"/>
          <p:nvPr/>
        </p:nvSpPr>
        <p:spPr>
          <a:xfrm>
            <a:off x="279908" y="793751"/>
            <a:ext cx="8632190" cy="1722266"/>
          </a:xfrm>
          <a:prstGeom prst="rect">
            <a:avLst/>
          </a:prstGeom>
        </p:spPr>
        <p:txBody>
          <a:bodyPr vert="horz" wrap="square" lIns="0" tIns="13970" rIns="0" bIns="0" rtlCol="0">
            <a:spAutoFit/>
          </a:bodyPr>
          <a:lstStyle/>
          <a:p>
            <a:pPr>
              <a:lnSpc>
                <a:spcPct val="100000"/>
              </a:lnSpc>
              <a:spcBef>
                <a:spcPts val="45"/>
              </a:spcBef>
            </a:pPr>
            <a:endParaRPr sz="2300" dirty="0">
              <a:latin typeface="Times New Roman"/>
              <a:cs typeface="Times New Roman"/>
            </a:endParaRPr>
          </a:p>
          <a:p>
            <a:pPr marL="355600" indent="-342900" algn="just">
              <a:lnSpc>
                <a:spcPct val="100000"/>
              </a:lnSpc>
              <a:buFont typeface="Wingdings"/>
              <a:buChar char=""/>
              <a:tabLst>
                <a:tab pos="355600" algn="l"/>
              </a:tabLst>
            </a:pPr>
            <a:r>
              <a:rPr sz="2200" b="1" spc="-40" dirty="0">
                <a:solidFill>
                  <a:srgbClr val="C00000"/>
                </a:solidFill>
                <a:latin typeface="Arial"/>
                <a:cs typeface="Arial"/>
              </a:rPr>
              <a:t>Taşınır </a:t>
            </a:r>
            <a:r>
              <a:rPr sz="2200" b="1" spc="-5" dirty="0">
                <a:solidFill>
                  <a:srgbClr val="C00000"/>
                </a:solidFill>
                <a:latin typeface="Arial"/>
                <a:cs typeface="Arial"/>
              </a:rPr>
              <a:t>Mal Yönetim Hesabı </a:t>
            </a:r>
            <a:r>
              <a:rPr sz="2200" b="1" spc="-10" dirty="0">
                <a:solidFill>
                  <a:srgbClr val="C00000"/>
                </a:solidFill>
                <a:latin typeface="Arial"/>
                <a:cs typeface="Arial"/>
              </a:rPr>
              <a:t>Cetveli </a:t>
            </a:r>
            <a:r>
              <a:rPr sz="2200" b="1" spc="-5" dirty="0">
                <a:solidFill>
                  <a:srgbClr val="C00000"/>
                </a:solidFill>
                <a:latin typeface="Arial"/>
                <a:cs typeface="Arial"/>
              </a:rPr>
              <a:t>Sayıştay’a gönderilir</a:t>
            </a:r>
            <a:r>
              <a:rPr sz="2200" b="1" spc="95" dirty="0">
                <a:solidFill>
                  <a:srgbClr val="C00000"/>
                </a:solidFill>
                <a:latin typeface="Arial"/>
                <a:cs typeface="Arial"/>
              </a:rPr>
              <a:t> </a:t>
            </a:r>
            <a:r>
              <a:rPr sz="2200" b="1" spc="-5" dirty="0">
                <a:solidFill>
                  <a:srgbClr val="C00000"/>
                </a:solidFill>
                <a:latin typeface="Arial"/>
                <a:cs typeface="Arial"/>
              </a:rPr>
              <a:t>mi</a:t>
            </a:r>
            <a:r>
              <a:rPr sz="2200" b="1" spc="-5" dirty="0" smtClean="0">
                <a:solidFill>
                  <a:srgbClr val="C00000"/>
                </a:solidFill>
                <a:latin typeface="Arial"/>
                <a:cs typeface="Arial"/>
              </a:rPr>
              <a:t>?</a:t>
            </a:r>
            <a:endParaRPr lang="tr-TR" sz="2200" b="1" spc="-5" dirty="0" smtClean="0">
              <a:solidFill>
                <a:srgbClr val="C00000"/>
              </a:solidFill>
              <a:latin typeface="Arial"/>
              <a:cs typeface="Arial"/>
            </a:endParaRPr>
          </a:p>
          <a:p>
            <a:pPr marL="355600" indent="-342900" algn="just">
              <a:lnSpc>
                <a:spcPct val="100000"/>
              </a:lnSpc>
              <a:buFont typeface="Wingdings"/>
              <a:buChar char=""/>
              <a:tabLst>
                <a:tab pos="355600" algn="l"/>
              </a:tabLst>
            </a:pPr>
            <a:r>
              <a:rPr lang="tr-TR" sz="2200" spc="-5" dirty="0" smtClean="0">
                <a:cs typeface="Arial"/>
              </a:rPr>
              <a:t>Şuan için Sayıştay’ca  istenildiğinde verilmek üzere birimde muhafaza edilir.Sadece İdarenin taşınır mal yönetim hesabı Taşınır Konsolide görevlisince hazırlanarak  Sayıştay Başkanlığına gönderilir.</a:t>
            </a:r>
            <a:endParaRPr sz="2200" dirty="0">
              <a:cs typeface="Arial"/>
            </a:endParaRPr>
          </a:p>
        </p:txBody>
      </p:sp>
      <p:pic>
        <p:nvPicPr>
          <p:cNvPr id="4" name="3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p:nvPr/>
        </p:nvSpPr>
        <p:spPr>
          <a:xfrm>
            <a:off x="639" y="700405"/>
            <a:ext cx="9143365" cy="0"/>
          </a:xfrm>
          <a:custGeom>
            <a:avLst/>
            <a:gdLst/>
            <a:ahLst/>
            <a:cxnLst/>
            <a:rect l="l" t="t" r="r" b="b"/>
            <a:pathLst>
              <a:path w="9143365">
                <a:moveTo>
                  <a:pt x="0" y="0"/>
                </a:moveTo>
                <a:lnTo>
                  <a:pt x="9143365" y="0"/>
                </a:lnTo>
              </a:path>
            </a:pathLst>
          </a:custGeom>
          <a:ln w="25908">
            <a:solidFill>
              <a:srgbClr val="8A3836"/>
            </a:solidFill>
          </a:ln>
        </p:spPr>
        <p:txBody>
          <a:bodyPr wrap="square" lIns="0" tIns="0" rIns="0" bIns="0" rtlCol="0"/>
          <a:lstStyle/>
          <a:p>
            <a:endParaRPr/>
          </a:p>
        </p:txBody>
      </p:sp>
      <p:sp>
        <p:nvSpPr>
          <p:cNvPr id="3" name="object 3"/>
          <p:cNvSpPr/>
          <p:nvPr/>
        </p:nvSpPr>
        <p:spPr>
          <a:xfrm>
            <a:off x="635" y="2"/>
            <a:ext cx="0" cy="700405"/>
          </a:xfrm>
          <a:custGeom>
            <a:avLst/>
            <a:gdLst/>
            <a:ahLst/>
            <a:cxnLst/>
            <a:rect l="l" t="t" r="r" b="b"/>
            <a:pathLst>
              <a:path h="700405">
                <a:moveTo>
                  <a:pt x="0" y="0"/>
                </a:moveTo>
                <a:lnTo>
                  <a:pt x="0" y="700404"/>
                </a:lnTo>
              </a:path>
            </a:pathLst>
          </a:custGeom>
          <a:ln w="25908">
            <a:solidFill>
              <a:srgbClr val="8A3836"/>
            </a:solidFill>
          </a:ln>
        </p:spPr>
        <p:txBody>
          <a:bodyPr wrap="square" lIns="0" tIns="0" rIns="0" bIns="0" rtlCol="0"/>
          <a:lstStyle/>
          <a:p>
            <a:endParaRPr/>
          </a:p>
        </p:txBody>
      </p:sp>
      <p:sp>
        <p:nvSpPr>
          <p:cNvPr id="4" name="object 4"/>
          <p:cNvSpPr txBox="1">
            <a:spLocks noGrp="1"/>
          </p:cNvSpPr>
          <p:nvPr>
            <p:ph type="title"/>
          </p:nvPr>
        </p:nvSpPr>
        <p:spPr>
          <a:xfrm>
            <a:off x="551180" y="73984"/>
            <a:ext cx="8516620" cy="346249"/>
          </a:xfrm>
          <a:prstGeom prst="rect">
            <a:avLst/>
          </a:prstGeom>
        </p:spPr>
        <p:txBody>
          <a:bodyPr vert="horz" wrap="square" lIns="0" tIns="12700" rIns="0" bIns="0" rtlCol="0">
            <a:spAutoFit/>
          </a:bodyPr>
          <a:lstStyle/>
          <a:p>
            <a:pPr marL="12700" algn="ctr">
              <a:lnSpc>
                <a:spcPts val="2605"/>
              </a:lnSpc>
              <a:spcBef>
                <a:spcPts val="100"/>
              </a:spcBef>
            </a:pPr>
            <a:r>
              <a:rPr lang="tr-TR" sz="2400" spc="-65" dirty="0" smtClean="0">
                <a:latin typeface="+mj-lt"/>
              </a:rPr>
              <a:t>        Taşınır Çeşitli Konular</a:t>
            </a:r>
            <a:endParaRPr sz="2400" spc="-60" dirty="0"/>
          </a:p>
        </p:txBody>
      </p:sp>
      <p:sp>
        <p:nvSpPr>
          <p:cNvPr id="5" name="object 5"/>
          <p:cNvSpPr txBox="1"/>
          <p:nvPr/>
        </p:nvSpPr>
        <p:spPr>
          <a:xfrm>
            <a:off x="401831" y="953771"/>
            <a:ext cx="8532495" cy="4058803"/>
          </a:xfrm>
          <a:prstGeom prst="rect">
            <a:avLst/>
          </a:prstGeom>
        </p:spPr>
        <p:txBody>
          <a:bodyPr vert="horz" wrap="square" lIns="0" tIns="13970" rIns="0" bIns="0" rtlCol="0">
            <a:spAutoFit/>
          </a:bodyPr>
          <a:lstStyle/>
          <a:p>
            <a:r>
              <a:rPr lang="tr-TR" sz="2400" b="1" u="sng" dirty="0" smtClean="0">
                <a:solidFill>
                  <a:srgbClr val="C00000"/>
                </a:solidFill>
              </a:rPr>
              <a:t>TKYS-MUHASEBE</a:t>
            </a:r>
            <a:endParaRPr lang="tr-TR" sz="2400" dirty="0" smtClean="0">
              <a:solidFill>
                <a:srgbClr val="C00000"/>
              </a:solidFill>
            </a:endParaRPr>
          </a:p>
          <a:p>
            <a:r>
              <a:rPr lang="tr-TR" sz="2400" b="1" dirty="0" smtClean="0"/>
              <a:t>Bütünleşik kamu mali yönetimi bilişim sistemine  TKYS’ de 3 yeni buton eklenmiştir.</a:t>
            </a:r>
            <a:endParaRPr lang="tr-TR" sz="2400" dirty="0" smtClean="0"/>
          </a:p>
          <a:p>
            <a:r>
              <a:rPr lang="tr-TR" sz="2400" b="1" dirty="0" smtClean="0"/>
              <a:t> VİF  oluştur ve Gönder</a:t>
            </a:r>
            <a:endParaRPr lang="tr-TR" sz="2400" dirty="0" smtClean="0"/>
          </a:p>
          <a:p>
            <a:r>
              <a:rPr lang="tr-TR" sz="2400" b="1" dirty="0" smtClean="0"/>
              <a:t> VİF Durumu Sorgula (Muhasebedeki fiş durumu)</a:t>
            </a:r>
            <a:endParaRPr lang="tr-TR" sz="2400" dirty="0" smtClean="0"/>
          </a:p>
          <a:p>
            <a:r>
              <a:rPr lang="tr-TR" sz="2400" b="1" dirty="0" smtClean="0"/>
              <a:t> VİF Belge Geri Çek</a:t>
            </a:r>
          </a:p>
          <a:p>
            <a:endParaRPr lang="tr-TR" sz="2400" b="1" dirty="0" smtClean="0"/>
          </a:p>
          <a:p>
            <a:r>
              <a:rPr lang="tr-TR" sz="2400" b="1" dirty="0" smtClean="0"/>
              <a:t>Not:28.09.2018 tarihli Taşınır İşlemlerinin Yeni Devlet Muhasebesi Sistemine Entegrasyonuna ilişkin </a:t>
            </a:r>
            <a:r>
              <a:rPr lang="tr-TR" sz="2400" b="1" dirty="0" err="1" smtClean="0"/>
              <a:t>Klavuz</a:t>
            </a:r>
            <a:r>
              <a:rPr lang="tr-TR" sz="2400" b="1" dirty="0" smtClean="0"/>
              <a:t>.</a:t>
            </a:r>
          </a:p>
          <a:p>
            <a:endParaRPr lang="tr-TR" sz="2400" dirty="0" smtClean="0"/>
          </a:p>
          <a:p>
            <a:pPr marL="12700" marR="12700" algn="just">
              <a:lnSpc>
                <a:spcPct val="99500"/>
              </a:lnSpc>
              <a:spcBef>
                <a:spcPts val="110"/>
              </a:spcBef>
              <a:tabLst>
                <a:tab pos="482600" algn="l"/>
              </a:tabLst>
            </a:pPr>
            <a:endParaRPr sz="2200" dirty="0">
              <a:cs typeface="Arial"/>
            </a:endParaRPr>
          </a:p>
        </p:txBody>
      </p:sp>
      <p:pic>
        <p:nvPicPr>
          <p:cNvPr id="7" name="6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p:nvPr/>
        </p:nvSpPr>
        <p:spPr>
          <a:xfrm>
            <a:off x="639" y="700405"/>
            <a:ext cx="9143365" cy="0"/>
          </a:xfrm>
          <a:custGeom>
            <a:avLst/>
            <a:gdLst/>
            <a:ahLst/>
            <a:cxnLst/>
            <a:rect l="l" t="t" r="r" b="b"/>
            <a:pathLst>
              <a:path w="9143365">
                <a:moveTo>
                  <a:pt x="0" y="0"/>
                </a:moveTo>
                <a:lnTo>
                  <a:pt x="9143365" y="0"/>
                </a:lnTo>
              </a:path>
            </a:pathLst>
          </a:custGeom>
          <a:ln w="25908">
            <a:solidFill>
              <a:srgbClr val="8A3836"/>
            </a:solidFill>
          </a:ln>
        </p:spPr>
        <p:txBody>
          <a:bodyPr wrap="square" lIns="0" tIns="0" rIns="0" bIns="0" rtlCol="0"/>
          <a:lstStyle/>
          <a:p>
            <a:endParaRPr/>
          </a:p>
        </p:txBody>
      </p:sp>
      <p:sp>
        <p:nvSpPr>
          <p:cNvPr id="3" name="object 3"/>
          <p:cNvSpPr/>
          <p:nvPr/>
        </p:nvSpPr>
        <p:spPr>
          <a:xfrm>
            <a:off x="635" y="2"/>
            <a:ext cx="0" cy="700405"/>
          </a:xfrm>
          <a:custGeom>
            <a:avLst/>
            <a:gdLst/>
            <a:ahLst/>
            <a:cxnLst/>
            <a:rect l="l" t="t" r="r" b="b"/>
            <a:pathLst>
              <a:path h="700405">
                <a:moveTo>
                  <a:pt x="0" y="0"/>
                </a:moveTo>
                <a:lnTo>
                  <a:pt x="0" y="700404"/>
                </a:lnTo>
              </a:path>
            </a:pathLst>
          </a:custGeom>
          <a:ln w="25908">
            <a:solidFill>
              <a:srgbClr val="8A3836"/>
            </a:solidFill>
          </a:ln>
        </p:spPr>
        <p:txBody>
          <a:bodyPr wrap="square" lIns="0" tIns="0" rIns="0" bIns="0" rtlCol="0"/>
          <a:lstStyle/>
          <a:p>
            <a:endParaRPr/>
          </a:p>
        </p:txBody>
      </p:sp>
      <p:sp>
        <p:nvSpPr>
          <p:cNvPr id="4" name="object 4"/>
          <p:cNvSpPr txBox="1">
            <a:spLocks noGrp="1"/>
          </p:cNvSpPr>
          <p:nvPr>
            <p:ph type="title"/>
          </p:nvPr>
        </p:nvSpPr>
        <p:spPr>
          <a:xfrm>
            <a:off x="551180" y="73984"/>
            <a:ext cx="8516620" cy="346249"/>
          </a:xfrm>
          <a:prstGeom prst="rect">
            <a:avLst/>
          </a:prstGeom>
        </p:spPr>
        <p:txBody>
          <a:bodyPr vert="horz" wrap="square" lIns="0" tIns="12700" rIns="0" bIns="0" rtlCol="0">
            <a:spAutoFit/>
          </a:bodyPr>
          <a:lstStyle/>
          <a:p>
            <a:pPr marL="12700" algn="ctr">
              <a:lnSpc>
                <a:spcPts val="2605"/>
              </a:lnSpc>
              <a:spcBef>
                <a:spcPts val="100"/>
              </a:spcBef>
            </a:pPr>
            <a:r>
              <a:rPr lang="tr-TR" sz="2400" spc="-65" dirty="0" smtClean="0">
                <a:latin typeface="+mj-lt"/>
              </a:rPr>
              <a:t>        Taşınır Çeşitli Konular</a:t>
            </a:r>
            <a:endParaRPr sz="2400" spc="-60" dirty="0"/>
          </a:p>
        </p:txBody>
      </p:sp>
      <p:sp>
        <p:nvSpPr>
          <p:cNvPr id="5" name="object 5"/>
          <p:cNvSpPr txBox="1"/>
          <p:nvPr/>
        </p:nvSpPr>
        <p:spPr>
          <a:xfrm>
            <a:off x="401831" y="971551"/>
            <a:ext cx="8532495" cy="4428135"/>
          </a:xfrm>
          <a:prstGeom prst="rect">
            <a:avLst/>
          </a:prstGeom>
        </p:spPr>
        <p:txBody>
          <a:bodyPr vert="horz" wrap="square" lIns="0" tIns="13970" rIns="0" bIns="0" rtlCol="0">
            <a:spAutoFit/>
          </a:bodyPr>
          <a:lstStyle/>
          <a:p>
            <a:r>
              <a:rPr lang="tr-TR" sz="2200" b="1" dirty="0" smtClean="0"/>
              <a:t> MYS’ den harcama talimatına bağlanmamış Yeni Devlet muhasebe sisteminde işlem yapılmamış TİFLER geri çekilebilir.</a:t>
            </a:r>
            <a:endParaRPr lang="tr-TR" sz="2200" dirty="0" smtClean="0"/>
          </a:p>
          <a:p>
            <a:r>
              <a:rPr lang="tr-TR" sz="2200" b="1" dirty="0" smtClean="0"/>
              <a:t>Aynı fatura ile farklı TİF oluşsa bile ya da aynı tüketim dönemine ait tüketim çıkış TİFLERİNİN herhangi biri için işlem yapıldığında diğerleri de aynı işleme tabi olacaklardır.</a:t>
            </a:r>
            <a:endParaRPr lang="tr-TR" sz="2200" dirty="0" smtClean="0"/>
          </a:p>
          <a:p>
            <a:r>
              <a:rPr lang="tr-TR" sz="2200" b="1" dirty="0" smtClean="0"/>
              <a:t>Şuan iki sistem arasındaki fiş durumu güncelleme işlemi otomatik yapılamayabilir.VİF durumu sorgulaya tıklandığı zaman durum güncelleme işlemi yapılamaktadır.</a:t>
            </a:r>
            <a:endParaRPr lang="tr-TR" sz="2200" dirty="0" smtClean="0"/>
          </a:p>
          <a:p>
            <a:r>
              <a:rPr lang="tr-TR" sz="2200" b="1" dirty="0" smtClean="0"/>
              <a:t> MYS’ de Varlık Listesi VİF seç görüntüle yapılıp herhangi bir harcama talimatıyla ilişkisi kurulmamışsa(Durum eklendi)</a:t>
            </a:r>
            <a:endParaRPr lang="tr-TR" sz="2200" dirty="0" smtClean="0"/>
          </a:p>
          <a:p>
            <a:r>
              <a:rPr lang="tr-TR" sz="2200" b="1" dirty="0" smtClean="0"/>
              <a:t>Bağlı olduğu harcama talimatıyla ilişkisi kesilmişse (Harcamayla ilişkisi kaldırıldı olarak görülür.)</a:t>
            </a:r>
            <a:endParaRPr lang="tr-TR" sz="2200" dirty="0" smtClean="0"/>
          </a:p>
          <a:p>
            <a:pPr marL="12700" marR="12700" algn="just">
              <a:lnSpc>
                <a:spcPct val="99500"/>
              </a:lnSpc>
              <a:spcBef>
                <a:spcPts val="110"/>
              </a:spcBef>
              <a:tabLst>
                <a:tab pos="482600" algn="l"/>
              </a:tabLst>
            </a:pPr>
            <a:endParaRPr sz="2200" dirty="0">
              <a:cs typeface="Arial"/>
            </a:endParaRPr>
          </a:p>
        </p:txBody>
      </p:sp>
      <p:pic>
        <p:nvPicPr>
          <p:cNvPr id="7" name="6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p:nvPr/>
        </p:nvSpPr>
        <p:spPr>
          <a:xfrm>
            <a:off x="639" y="700405"/>
            <a:ext cx="9143365" cy="0"/>
          </a:xfrm>
          <a:custGeom>
            <a:avLst/>
            <a:gdLst/>
            <a:ahLst/>
            <a:cxnLst/>
            <a:rect l="l" t="t" r="r" b="b"/>
            <a:pathLst>
              <a:path w="9143365">
                <a:moveTo>
                  <a:pt x="0" y="0"/>
                </a:moveTo>
                <a:lnTo>
                  <a:pt x="9143365" y="0"/>
                </a:lnTo>
              </a:path>
            </a:pathLst>
          </a:custGeom>
          <a:ln w="25908">
            <a:solidFill>
              <a:srgbClr val="8A3836"/>
            </a:solidFill>
          </a:ln>
        </p:spPr>
        <p:txBody>
          <a:bodyPr wrap="square" lIns="0" tIns="0" rIns="0" bIns="0" rtlCol="0"/>
          <a:lstStyle/>
          <a:p>
            <a:endParaRPr/>
          </a:p>
        </p:txBody>
      </p:sp>
      <p:sp>
        <p:nvSpPr>
          <p:cNvPr id="3" name="object 3"/>
          <p:cNvSpPr/>
          <p:nvPr/>
        </p:nvSpPr>
        <p:spPr>
          <a:xfrm>
            <a:off x="635" y="2"/>
            <a:ext cx="0" cy="700405"/>
          </a:xfrm>
          <a:custGeom>
            <a:avLst/>
            <a:gdLst/>
            <a:ahLst/>
            <a:cxnLst/>
            <a:rect l="l" t="t" r="r" b="b"/>
            <a:pathLst>
              <a:path h="700405">
                <a:moveTo>
                  <a:pt x="0" y="0"/>
                </a:moveTo>
                <a:lnTo>
                  <a:pt x="0" y="700404"/>
                </a:lnTo>
              </a:path>
            </a:pathLst>
          </a:custGeom>
          <a:ln w="25908">
            <a:solidFill>
              <a:srgbClr val="8A3836"/>
            </a:solidFill>
          </a:ln>
        </p:spPr>
        <p:txBody>
          <a:bodyPr wrap="square" lIns="0" tIns="0" rIns="0" bIns="0" rtlCol="0"/>
          <a:lstStyle/>
          <a:p>
            <a:endParaRPr/>
          </a:p>
        </p:txBody>
      </p:sp>
      <p:sp>
        <p:nvSpPr>
          <p:cNvPr id="4" name="object 4"/>
          <p:cNvSpPr txBox="1">
            <a:spLocks noGrp="1"/>
          </p:cNvSpPr>
          <p:nvPr>
            <p:ph type="title"/>
          </p:nvPr>
        </p:nvSpPr>
        <p:spPr>
          <a:xfrm>
            <a:off x="551180" y="73984"/>
            <a:ext cx="8516620" cy="346249"/>
          </a:xfrm>
          <a:prstGeom prst="rect">
            <a:avLst/>
          </a:prstGeom>
        </p:spPr>
        <p:txBody>
          <a:bodyPr vert="horz" wrap="square" lIns="0" tIns="12700" rIns="0" bIns="0" rtlCol="0">
            <a:spAutoFit/>
          </a:bodyPr>
          <a:lstStyle/>
          <a:p>
            <a:pPr marL="12700" algn="ctr">
              <a:lnSpc>
                <a:spcPts val="2605"/>
              </a:lnSpc>
              <a:spcBef>
                <a:spcPts val="100"/>
              </a:spcBef>
            </a:pPr>
            <a:r>
              <a:rPr lang="tr-TR" sz="2400" spc="-65" dirty="0" smtClean="0">
                <a:latin typeface="+mj-lt"/>
              </a:rPr>
              <a:t>        Taşınır Çeşitli Konular</a:t>
            </a:r>
            <a:endParaRPr sz="2400" spc="-60" dirty="0"/>
          </a:p>
        </p:txBody>
      </p:sp>
      <p:sp>
        <p:nvSpPr>
          <p:cNvPr id="5" name="object 5"/>
          <p:cNvSpPr txBox="1"/>
          <p:nvPr/>
        </p:nvSpPr>
        <p:spPr>
          <a:xfrm>
            <a:off x="401831" y="971551"/>
            <a:ext cx="8532495" cy="4766690"/>
          </a:xfrm>
          <a:prstGeom prst="rect">
            <a:avLst/>
          </a:prstGeom>
        </p:spPr>
        <p:txBody>
          <a:bodyPr vert="horz" wrap="square" lIns="0" tIns="13970" rIns="0" bIns="0" rtlCol="0">
            <a:spAutoFit/>
          </a:bodyPr>
          <a:lstStyle/>
          <a:p>
            <a:r>
              <a:rPr lang="tr-TR" sz="2400" b="1" dirty="0" smtClean="0"/>
              <a:t>VİF seç “Bir harcama ile ilişkilendir butonu ile Mal ve hizmet,taşınır mal,diğer mal ve temsil ve tanıtım gideri türleri harcama talimatıyla ilişkilendirilebilir.</a:t>
            </a:r>
          </a:p>
          <a:p>
            <a:endParaRPr lang="tr-TR" sz="2400" b="1" dirty="0" smtClean="0"/>
          </a:p>
          <a:p>
            <a:r>
              <a:rPr lang="tr-TR" sz="2400" b="1" dirty="0" smtClean="0"/>
              <a:t>--Muhasebeye gönderilen taşınır işlem fişlerinin durumu “İncelemede” olarak gözükmektedir.</a:t>
            </a:r>
            <a:endParaRPr lang="tr-TR" sz="2400" dirty="0" smtClean="0"/>
          </a:p>
          <a:p>
            <a:endParaRPr lang="tr-TR" sz="2400" dirty="0" smtClean="0"/>
          </a:p>
          <a:p>
            <a:r>
              <a:rPr lang="tr-TR" sz="2400" b="1" dirty="0" smtClean="0"/>
              <a:t>Muhasebede VİF durumu tamamlandı görünüyorsa VİFİN iadesi mümkün değildir.Ancak işlem gerçekleştirilmemişse iade edilebilir.</a:t>
            </a:r>
            <a:endParaRPr lang="tr-TR" sz="2400" dirty="0" smtClean="0"/>
          </a:p>
          <a:p>
            <a:r>
              <a:rPr lang="tr-TR" sz="2400" b="1" dirty="0" smtClean="0"/>
              <a:t> </a:t>
            </a:r>
            <a:endParaRPr lang="tr-TR" sz="2400" dirty="0" smtClean="0"/>
          </a:p>
          <a:p>
            <a:r>
              <a:rPr lang="tr-TR" sz="2400" b="1" dirty="0" smtClean="0"/>
              <a:t> </a:t>
            </a:r>
            <a:endParaRPr lang="tr-TR" sz="2400" dirty="0" smtClean="0"/>
          </a:p>
          <a:p>
            <a:endParaRPr lang="tr-TR" sz="2200" dirty="0" smtClean="0"/>
          </a:p>
          <a:p>
            <a:pPr marL="12700" marR="12700" algn="just">
              <a:lnSpc>
                <a:spcPct val="99500"/>
              </a:lnSpc>
              <a:spcBef>
                <a:spcPts val="110"/>
              </a:spcBef>
              <a:tabLst>
                <a:tab pos="482600" algn="l"/>
              </a:tabLst>
            </a:pPr>
            <a:endParaRPr sz="2200" dirty="0">
              <a:cs typeface="Arial"/>
            </a:endParaRPr>
          </a:p>
        </p:txBody>
      </p:sp>
      <p:pic>
        <p:nvPicPr>
          <p:cNvPr id="7" name="6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Picture 2" descr="C:\Users\DİLEK - PC\Downloads\thumbnail3-ConvertImage.jpg"/>
          <p:cNvPicPr>
            <a:picLocks noChangeAspect="1" noChangeArrowheads="1"/>
          </p:cNvPicPr>
          <p:nvPr/>
        </p:nvPicPr>
        <p:blipFill>
          <a:blip r:embed="rId3" cstate="print">
            <a:lum bright="81000" contrast="-76000"/>
          </a:blip>
          <a:srcRect/>
          <a:stretch>
            <a:fillRect/>
          </a:stretch>
        </p:blipFill>
        <p:spPr bwMode="auto">
          <a:xfrm>
            <a:off x="2590801" y="590550"/>
            <a:ext cx="4343400" cy="4000500"/>
          </a:xfrm>
          <a:prstGeom prst="rect">
            <a:avLst/>
          </a:prstGeom>
          <a:noFill/>
        </p:spPr>
      </p:pic>
      <p:sp>
        <p:nvSpPr>
          <p:cNvPr id="2" name="object 2"/>
          <p:cNvSpPr/>
          <p:nvPr/>
        </p:nvSpPr>
        <p:spPr>
          <a:xfrm>
            <a:off x="639" y="700405"/>
            <a:ext cx="9143365" cy="0"/>
          </a:xfrm>
          <a:custGeom>
            <a:avLst/>
            <a:gdLst/>
            <a:ahLst/>
            <a:cxnLst/>
            <a:rect l="l" t="t" r="r" b="b"/>
            <a:pathLst>
              <a:path w="9143365">
                <a:moveTo>
                  <a:pt x="0" y="0"/>
                </a:moveTo>
                <a:lnTo>
                  <a:pt x="9143365" y="0"/>
                </a:lnTo>
              </a:path>
            </a:pathLst>
          </a:custGeom>
          <a:ln w="25908">
            <a:solidFill>
              <a:srgbClr val="8A3836"/>
            </a:solidFill>
          </a:ln>
        </p:spPr>
        <p:txBody>
          <a:bodyPr wrap="square" lIns="0" tIns="0" rIns="0" bIns="0" rtlCol="0"/>
          <a:lstStyle/>
          <a:p>
            <a:endParaRPr/>
          </a:p>
        </p:txBody>
      </p:sp>
      <p:sp>
        <p:nvSpPr>
          <p:cNvPr id="3" name="object 3"/>
          <p:cNvSpPr/>
          <p:nvPr/>
        </p:nvSpPr>
        <p:spPr>
          <a:xfrm>
            <a:off x="635" y="2"/>
            <a:ext cx="0" cy="700405"/>
          </a:xfrm>
          <a:custGeom>
            <a:avLst/>
            <a:gdLst/>
            <a:ahLst/>
            <a:cxnLst/>
            <a:rect l="l" t="t" r="r" b="b"/>
            <a:pathLst>
              <a:path h="700405">
                <a:moveTo>
                  <a:pt x="0" y="0"/>
                </a:moveTo>
                <a:lnTo>
                  <a:pt x="0" y="700404"/>
                </a:lnTo>
              </a:path>
            </a:pathLst>
          </a:custGeom>
          <a:ln w="25908">
            <a:solidFill>
              <a:srgbClr val="8A3836"/>
            </a:solidFill>
          </a:ln>
        </p:spPr>
        <p:txBody>
          <a:bodyPr wrap="square" lIns="0" tIns="0" rIns="0" bIns="0" rtlCol="0"/>
          <a:lstStyle/>
          <a:p>
            <a:endParaRPr/>
          </a:p>
        </p:txBody>
      </p:sp>
      <p:sp>
        <p:nvSpPr>
          <p:cNvPr id="4" name="object 4"/>
          <p:cNvSpPr txBox="1">
            <a:spLocks noGrp="1"/>
          </p:cNvSpPr>
          <p:nvPr>
            <p:ph type="title"/>
          </p:nvPr>
        </p:nvSpPr>
        <p:spPr>
          <a:xfrm>
            <a:off x="551180" y="73984"/>
            <a:ext cx="8516620" cy="346249"/>
          </a:xfrm>
          <a:prstGeom prst="rect">
            <a:avLst/>
          </a:prstGeom>
        </p:spPr>
        <p:txBody>
          <a:bodyPr vert="horz" wrap="square" lIns="0" tIns="12700" rIns="0" bIns="0" rtlCol="0">
            <a:spAutoFit/>
          </a:bodyPr>
          <a:lstStyle/>
          <a:p>
            <a:pPr marL="12700" algn="ctr">
              <a:lnSpc>
                <a:spcPts val="2605"/>
              </a:lnSpc>
              <a:spcBef>
                <a:spcPts val="100"/>
              </a:spcBef>
            </a:pPr>
            <a:r>
              <a:rPr lang="tr-TR" sz="2400" spc="-65" dirty="0" smtClean="0">
                <a:latin typeface="+mj-lt"/>
              </a:rPr>
              <a:t>        Taşınır Çeşitli Konular</a:t>
            </a:r>
            <a:endParaRPr sz="2400" spc="-60" dirty="0"/>
          </a:p>
        </p:txBody>
      </p:sp>
      <p:sp>
        <p:nvSpPr>
          <p:cNvPr id="5" name="object 5"/>
          <p:cNvSpPr txBox="1"/>
          <p:nvPr/>
        </p:nvSpPr>
        <p:spPr>
          <a:xfrm>
            <a:off x="381000" y="895350"/>
            <a:ext cx="8532495" cy="4458913"/>
          </a:xfrm>
          <a:prstGeom prst="rect">
            <a:avLst/>
          </a:prstGeom>
        </p:spPr>
        <p:txBody>
          <a:bodyPr vert="horz" wrap="square" lIns="0" tIns="13970" rIns="0" bIns="0" rtlCol="0">
            <a:spAutoFit/>
          </a:bodyPr>
          <a:lstStyle/>
          <a:p>
            <a:r>
              <a:rPr lang="tr-TR" sz="2200" b="1" dirty="0" smtClean="0"/>
              <a:t>--Tüketim çıkışlarından bir döneme ait bir taşınır işlem fişi gönderildiğinde o döneme ait bütün taşınır işlem fişleri muhasebeye gönderilmektedir.</a:t>
            </a:r>
          </a:p>
          <a:p>
            <a:endParaRPr lang="tr-TR" sz="2200" dirty="0" smtClean="0"/>
          </a:p>
          <a:p>
            <a:r>
              <a:rPr lang="tr-TR" sz="2200" b="1" dirty="0" smtClean="0"/>
              <a:t>--Devir işlemlerinde devir verenin muhasebe kaydı muhasebe biriminde onaylanmadan devir alanın işlemi muhasebeye gönderilememektedir.</a:t>
            </a:r>
          </a:p>
          <a:p>
            <a:endParaRPr lang="tr-TR" sz="2200" dirty="0" smtClean="0"/>
          </a:p>
          <a:p>
            <a:r>
              <a:rPr lang="tr-TR" sz="2200" b="1" dirty="0" smtClean="0"/>
              <a:t>--Ocak-2019 tarihinden itibaren devir alan harcama birimi taşınır kayıt ve yönetim sisteminden  devretme fişinin muhasebeye gönderme işlemini devreden birime gerçekleştirdikten sonra ,devir etme ve devir alma taşınır işlem fişlerinin ikisini birden muhasebe birimine gönderecektir.</a:t>
            </a:r>
            <a:endParaRPr lang="tr-TR" sz="2200" dirty="0" smtClean="0"/>
          </a:p>
          <a:p>
            <a:endParaRPr lang="tr-TR" sz="2400" dirty="0" smtClean="0"/>
          </a:p>
          <a:p>
            <a:endParaRPr lang="tr-TR" sz="2200" dirty="0" smtClean="0"/>
          </a:p>
          <a:p>
            <a:pPr marL="12700" marR="12700" algn="just">
              <a:lnSpc>
                <a:spcPct val="99500"/>
              </a:lnSpc>
              <a:spcBef>
                <a:spcPts val="110"/>
              </a:spcBef>
              <a:tabLst>
                <a:tab pos="482600" algn="l"/>
              </a:tabLst>
            </a:pPr>
            <a:endParaRPr sz="2200" dirty="0">
              <a:cs typeface="Arial"/>
            </a:endParaRPr>
          </a:p>
        </p:txBody>
      </p:sp>
      <p:pic>
        <p:nvPicPr>
          <p:cNvPr id="7" name="6 Resim" descr="eg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p:nvPr/>
        </p:nvSpPr>
        <p:spPr>
          <a:xfrm>
            <a:off x="639" y="700405"/>
            <a:ext cx="9143365" cy="0"/>
          </a:xfrm>
          <a:custGeom>
            <a:avLst/>
            <a:gdLst/>
            <a:ahLst/>
            <a:cxnLst/>
            <a:rect l="l" t="t" r="r" b="b"/>
            <a:pathLst>
              <a:path w="9143365">
                <a:moveTo>
                  <a:pt x="0" y="0"/>
                </a:moveTo>
                <a:lnTo>
                  <a:pt x="9143365" y="0"/>
                </a:lnTo>
              </a:path>
            </a:pathLst>
          </a:custGeom>
          <a:ln w="25908">
            <a:solidFill>
              <a:srgbClr val="8A3836"/>
            </a:solidFill>
          </a:ln>
        </p:spPr>
        <p:txBody>
          <a:bodyPr wrap="square" lIns="0" tIns="0" rIns="0" bIns="0" rtlCol="0"/>
          <a:lstStyle/>
          <a:p>
            <a:endParaRPr/>
          </a:p>
        </p:txBody>
      </p:sp>
      <p:sp>
        <p:nvSpPr>
          <p:cNvPr id="3" name="object 3"/>
          <p:cNvSpPr/>
          <p:nvPr/>
        </p:nvSpPr>
        <p:spPr>
          <a:xfrm>
            <a:off x="635" y="2"/>
            <a:ext cx="0" cy="700405"/>
          </a:xfrm>
          <a:custGeom>
            <a:avLst/>
            <a:gdLst/>
            <a:ahLst/>
            <a:cxnLst/>
            <a:rect l="l" t="t" r="r" b="b"/>
            <a:pathLst>
              <a:path h="700405">
                <a:moveTo>
                  <a:pt x="0" y="0"/>
                </a:moveTo>
                <a:lnTo>
                  <a:pt x="0" y="700404"/>
                </a:lnTo>
              </a:path>
            </a:pathLst>
          </a:custGeom>
          <a:ln w="25908">
            <a:solidFill>
              <a:srgbClr val="8A3836"/>
            </a:solidFill>
          </a:ln>
        </p:spPr>
        <p:txBody>
          <a:bodyPr wrap="square" lIns="0" tIns="0" rIns="0" bIns="0" rtlCol="0"/>
          <a:lstStyle/>
          <a:p>
            <a:endParaRPr/>
          </a:p>
        </p:txBody>
      </p:sp>
      <p:sp>
        <p:nvSpPr>
          <p:cNvPr id="4" name="object 4"/>
          <p:cNvSpPr txBox="1">
            <a:spLocks noGrp="1"/>
          </p:cNvSpPr>
          <p:nvPr>
            <p:ph type="title"/>
          </p:nvPr>
        </p:nvSpPr>
        <p:spPr>
          <a:xfrm>
            <a:off x="551180" y="73984"/>
            <a:ext cx="8516620" cy="346249"/>
          </a:xfrm>
          <a:prstGeom prst="rect">
            <a:avLst/>
          </a:prstGeom>
        </p:spPr>
        <p:txBody>
          <a:bodyPr vert="horz" wrap="square" lIns="0" tIns="12700" rIns="0" bIns="0" rtlCol="0">
            <a:spAutoFit/>
          </a:bodyPr>
          <a:lstStyle/>
          <a:p>
            <a:pPr marL="12700" algn="ctr">
              <a:lnSpc>
                <a:spcPts val="2605"/>
              </a:lnSpc>
              <a:spcBef>
                <a:spcPts val="100"/>
              </a:spcBef>
            </a:pPr>
            <a:r>
              <a:rPr lang="tr-TR" sz="2400" spc="-65" dirty="0" smtClean="0">
                <a:latin typeface="+mj-lt"/>
              </a:rPr>
              <a:t>        Taşınır Çeşitli Konular</a:t>
            </a:r>
            <a:endParaRPr sz="2400" spc="-60" dirty="0"/>
          </a:p>
        </p:txBody>
      </p:sp>
      <p:sp>
        <p:nvSpPr>
          <p:cNvPr id="5" name="object 5"/>
          <p:cNvSpPr txBox="1"/>
          <p:nvPr/>
        </p:nvSpPr>
        <p:spPr>
          <a:xfrm>
            <a:off x="381000" y="895350"/>
            <a:ext cx="8532495" cy="4397358"/>
          </a:xfrm>
          <a:prstGeom prst="rect">
            <a:avLst/>
          </a:prstGeom>
        </p:spPr>
        <p:txBody>
          <a:bodyPr vert="horz" wrap="square" lIns="0" tIns="13970" rIns="0" bIns="0" rtlCol="0">
            <a:spAutoFit/>
          </a:bodyPr>
          <a:lstStyle/>
          <a:p>
            <a:r>
              <a:rPr lang="tr-TR" sz="2400" b="1" dirty="0" smtClean="0"/>
              <a:t>--Tüketim ve devir işlemleri,bağış alma,hurda vb. işlemler   MYS’ ye değil direkt muhasebe birimine gönderilmekte, sadece satın almalara ait taşınır işlem fişleri direkt olarak  MYS sistemine gönderilebilmektedir.</a:t>
            </a:r>
          </a:p>
          <a:p>
            <a:endParaRPr lang="tr-TR" sz="2400" dirty="0" smtClean="0"/>
          </a:p>
          <a:p>
            <a:r>
              <a:rPr lang="tr-TR" sz="2400" b="1" dirty="0" smtClean="0"/>
              <a:t>--Tüketim çıkışları muhasebe kaydında sistemsel kuruş farkları olabilmektedir.</a:t>
            </a:r>
          </a:p>
          <a:p>
            <a:endParaRPr lang="tr-TR" sz="2400" dirty="0" smtClean="0"/>
          </a:p>
          <a:p>
            <a:endParaRPr lang="tr-TR" sz="2400" dirty="0" smtClean="0"/>
          </a:p>
          <a:p>
            <a:endParaRPr lang="tr-TR" sz="2400" dirty="0" smtClean="0"/>
          </a:p>
          <a:p>
            <a:endParaRPr lang="tr-TR" sz="2200" dirty="0" smtClean="0"/>
          </a:p>
          <a:p>
            <a:pPr marL="12700" marR="12700" algn="just">
              <a:lnSpc>
                <a:spcPct val="99500"/>
              </a:lnSpc>
              <a:spcBef>
                <a:spcPts val="110"/>
              </a:spcBef>
              <a:tabLst>
                <a:tab pos="482600" algn="l"/>
              </a:tabLst>
            </a:pPr>
            <a:endParaRPr sz="2200" dirty="0">
              <a:cs typeface="Arial"/>
            </a:endParaRPr>
          </a:p>
        </p:txBody>
      </p:sp>
      <p:pic>
        <p:nvPicPr>
          <p:cNvPr id="7" name="6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p:nvPr/>
        </p:nvSpPr>
        <p:spPr>
          <a:xfrm>
            <a:off x="639" y="700405"/>
            <a:ext cx="9143365" cy="0"/>
          </a:xfrm>
          <a:custGeom>
            <a:avLst/>
            <a:gdLst/>
            <a:ahLst/>
            <a:cxnLst/>
            <a:rect l="l" t="t" r="r" b="b"/>
            <a:pathLst>
              <a:path w="9143365">
                <a:moveTo>
                  <a:pt x="0" y="0"/>
                </a:moveTo>
                <a:lnTo>
                  <a:pt x="9143365" y="0"/>
                </a:lnTo>
              </a:path>
            </a:pathLst>
          </a:custGeom>
          <a:ln w="25908">
            <a:solidFill>
              <a:srgbClr val="8A3836"/>
            </a:solidFill>
          </a:ln>
        </p:spPr>
        <p:txBody>
          <a:bodyPr wrap="square" lIns="0" tIns="0" rIns="0" bIns="0" rtlCol="0"/>
          <a:lstStyle/>
          <a:p>
            <a:endParaRPr/>
          </a:p>
        </p:txBody>
      </p:sp>
      <p:sp>
        <p:nvSpPr>
          <p:cNvPr id="3" name="object 3"/>
          <p:cNvSpPr/>
          <p:nvPr/>
        </p:nvSpPr>
        <p:spPr>
          <a:xfrm>
            <a:off x="635" y="2"/>
            <a:ext cx="0" cy="700405"/>
          </a:xfrm>
          <a:custGeom>
            <a:avLst/>
            <a:gdLst/>
            <a:ahLst/>
            <a:cxnLst/>
            <a:rect l="l" t="t" r="r" b="b"/>
            <a:pathLst>
              <a:path h="700405">
                <a:moveTo>
                  <a:pt x="0" y="0"/>
                </a:moveTo>
                <a:lnTo>
                  <a:pt x="0" y="700404"/>
                </a:lnTo>
              </a:path>
            </a:pathLst>
          </a:custGeom>
          <a:ln w="25908">
            <a:solidFill>
              <a:srgbClr val="8A3836"/>
            </a:solidFill>
          </a:ln>
        </p:spPr>
        <p:txBody>
          <a:bodyPr wrap="square" lIns="0" tIns="0" rIns="0" bIns="0" rtlCol="0"/>
          <a:lstStyle/>
          <a:p>
            <a:endParaRPr/>
          </a:p>
        </p:txBody>
      </p:sp>
      <p:sp>
        <p:nvSpPr>
          <p:cNvPr id="4" name="object 4"/>
          <p:cNvSpPr txBox="1">
            <a:spLocks noGrp="1"/>
          </p:cNvSpPr>
          <p:nvPr>
            <p:ph type="title"/>
          </p:nvPr>
        </p:nvSpPr>
        <p:spPr>
          <a:xfrm>
            <a:off x="551180" y="73984"/>
            <a:ext cx="8516620" cy="346249"/>
          </a:xfrm>
          <a:prstGeom prst="rect">
            <a:avLst/>
          </a:prstGeom>
        </p:spPr>
        <p:txBody>
          <a:bodyPr vert="horz" wrap="square" lIns="0" tIns="12700" rIns="0" bIns="0" rtlCol="0">
            <a:spAutoFit/>
          </a:bodyPr>
          <a:lstStyle/>
          <a:p>
            <a:pPr marL="12700" algn="ctr">
              <a:lnSpc>
                <a:spcPts val="2605"/>
              </a:lnSpc>
              <a:spcBef>
                <a:spcPts val="100"/>
              </a:spcBef>
            </a:pPr>
            <a:r>
              <a:rPr lang="tr-TR" sz="2400" spc="-65" dirty="0" smtClean="0">
                <a:latin typeface="+mj-lt"/>
              </a:rPr>
              <a:t>        Taşınır Çeşitli Konular</a:t>
            </a:r>
            <a:endParaRPr sz="2400" spc="-60" dirty="0"/>
          </a:p>
        </p:txBody>
      </p:sp>
      <p:sp>
        <p:nvSpPr>
          <p:cNvPr id="5" name="object 5"/>
          <p:cNvSpPr txBox="1"/>
          <p:nvPr/>
        </p:nvSpPr>
        <p:spPr>
          <a:xfrm>
            <a:off x="381000" y="895350"/>
            <a:ext cx="8532495" cy="5136021"/>
          </a:xfrm>
          <a:prstGeom prst="rect">
            <a:avLst/>
          </a:prstGeom>
        </p:spPr>
        <p:txBody>
          <a:bodyPr vert="horz" wrap="square" lIns="0" tIns="13970" rIns="0" bIns="0" rtlCol="0">
            <a:spAutoFit/>
          </a:bodyPr>
          <a:lstStyle/>
          <a:p>
            <a:pPr algn="just"/>
            <a:r>
              <a:rPr lang="tr-TR" sz="2400" b="1" dirty="0" smtClean="0"/>
              <a:t>--TKYS sorunlarınızı Taşınır sistemindeki Talep İletme menüsünü kullanarak iletebilirsiniz.Talebi iletirken Saymanlık adı-ve saymanlık kodunu ayrıca 3 haneli birim kodu belirtilir.(Strateji Geliştirme Daire Başkanlığı-35749-3 haneli birim kodu(örn.904-443-447)</a:t>
            </a:r>
            <a:endParaRPr lang="tr-TR" sz="2400" dirty="0" smtClean="0"/>
          </a:p>
          <a:p>
            <a:pPr algn="just"/>
            <a:r>
              <a:rPr lang="tr-TR" sz="2400" b="1" dirty="0" smtClean="0"/>
              <a:t>Veya KBS (Uygulama Destek) modülünden Harcama Yönetim Sistemi-Varlık İşlemlerini seçerek Saymanlık( Strateji Geliştirme Daire Başkanlığına) Muhasebe yetkilisine de gönderilebilir,  kontrolümüzden geçen mailleri Hazine ve Maliye Bakanlığına gönderilir.</a:t>
            </a:r>
            <a:endParaRPr lang="tr-TR" sz="2400" dirty="0" smtClean="0"/>
          </a:p>
          <a:p>
            <a:endParaRPr lang="tr-TR" sz="2400" dirty="0" smtClean="0"/>
          </a:p>
          <a:p>
            <a:endParaRPr lang="tr-TR" sz="2400" dirty="0" smtClean="0"/>
          </a:p>
          <a:p>
            <a:endParaRPr lang="tr-TR" sz="2400" dirty="0" smtClean="0"/>
          </a:p>
          <a:p>
            <a:endParaRPr lang="tr-TR" sz="2200" dirty="0" smtClean="0"/>
          </a:p>
          <a:p>
            <a:pPr marL="12700" marR="12700" algn="just">
              <a:lnSpc>
                <a:spcPct val="99500"/>
              </a:lnSpc>
              <a:spcBef>
                <a:spcPts val="110"/>
              </a:spcBef>
              <a:tabLst>
                <a:tab pos="482600" algn="l"/>
              </a:tabLst>
            </a:pPr>
            <a:endParaRPr sz="2200" dirty="0">
              <a:cs typeface="Arial"/>
            </a:endParaRPr>
          </a:p>
        </p:txBody>
      </p:sp>
      <p:pic>
        <p:nvPicPr>
          <p:cNvPr id="7" name="6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p:nvPr/>
        </p:nvSpPr>
        <p:spPr>
          <a:xfrm>
            <a:off x="639" y="700405"/>
            <a:ext cx="9143365" cy="0"/>
          </a:xfrm>
          <a:custGeom>
            <a:avLst/>
            <a:gdLst/>
            <a:ahLst/>
            <a:cxnLst/>
            <a:rect l="l" t="t" r="r" b="b"/>
            <a:pathLst>
              <a:path w="9143365">
                <a:moveTo>
                  <a:pt x="0" y="0"/>
                </a:moveTo>
                <a:lnTo>
                  <a:pt x="9143365" y="0"/>
                </a:lnTo>
              </a:path>
            </a:pathLst>
          </a:custGeom>
          <a:ln w="25908">
            <a:solidFill>
              <a:srgbClr val="8A3836"/>
            </a:solidFill>
          </a:ln>
        </p:spPr>
        <p:txBody>
          <a:bodyPr wrap="square" lIns="0" tIns="0" rIns="0" bIns="0" rtlCol="0"/>
          <a:lstStyle/>
          <a:p>
            <a:endParaRPr/>
          </a:p>
        </p:txBody>
      </p:sp>
      <p:sp>
        <p:nvSpPr>
          <p:cNvPr id="3" name="object 3"/>
          <p:cNvSpPr/>
          <p:nvPr/>
        </p:nvSpPr>
        <p:spPr>
          <a:xfrm>
            <a:off x="635" y="2"/>
            <a:ext cx="0" cy="700405"/>
          </a:xfrm>
          <a:custGeom>
            <a:avLst/>
            <a:gdLst/>
            <a:ahLst/>
            <a:cxnLst/>
            <a:rect l="l" t="t" r="r" b="b"/>
            <a:pathLst>
              <a:path h="700405">
                <a:moveTo>
                  <a:pt x="0" y="0"/>
                </a:moveTo>
                <a:lnTo>
                  <a:pt x="0" y="700404"/>
                </a:lnTo>
              </a:path>
            </a:pathLst>
          </a:custGeom>
          <a:ln w="25908">
            <a:solidFill>
              <a:srgbClr val="8A3836"/>
            </a:solidFill>
          </a:ln>
        </p:spPr>
        <p:txBody>
          <a:bodyPr wrap="square" lIns="0" tIns="0" rIns="0" bIns="0" rtlCol="0"/>
          <a:lstStyle/>
          <a:p>
            <a:endParaRPr/>
          </a:p>
        </p:txBody>
      </p:sp>
      <p:sp>
        <p:nvSpPr>
          <p:cNvPr id="4" name="object 4"/>
          <p:cNvSpPr txBox="1">
            <a:spLocks noGrp="1"/>
          </p:cNvSpPr>
          <p:nvPr>
            <p:ph type="title"/>
          </p:nvPr>
        </p:nvSpPr>
        <p:spPr>
          <a:xfrm>
            <a:off x="551180" y="73984"/>
            <a:ext cx="8516620" cy="346249"/>
          </a:xfrm>
          <a:prstGeom prst="rect">
            <a:avLst/>
          </a:prstGeom>
        </p:spPr>
        <p:txBody>
          <a:bodyPr vert="horz" wrap="square" lIns="0" tIns="12700" rIns="0" bIns="0" rtlCol="0">
            <a:spAutoFit/>
          </a:bodyPr>
          <a:lstStyle/>
          <a:p>
            <a:pPr marL="12700" algn="ctr">
              <a:lnSpc>
                <a:spcPts val="2605"/>
              </a:lnSpc>
              <a:spcBef>
                <a:spcPts val="100"/>
              </a:spcBef>
            </a:pPr>
            <a:r>
              <a:rPr lang="tr-TR" sz="2400" spc="-65" dirty="0" smtClean="0">
                <a:latin typeface="+mj-lt"/>
              </a:rPr>
              <a:t>        Taşınır Çeşitli Konular</a:t>
            </a:r>
            <a:endParaRPr sz="2400" spc="-60" dirty="0"/>
          </a:p>
        </p:txBody>
      </p:sp>
      <p:sp>
        <p:nvSpPr>
          <p:cNvPr id="5" name="object 5"/>
          <p:cNvSpPr txBox="1"/>
          <p:nvPr/>
        </p:nvSpPr>
        <p:spPr>
          <a:xfrm>
            <a:off x="381000" y="895350"/>
            <a:ext cx="8532495" cy="4397358"/>
          </a:xfrm>
          <a:prstGeom prst="rect">
            <a:avLst/>
          </a:prstGeom>
        </p:spPr>
        <p:txBody>
          <a:bodyPr vert="horz" wrap="square" lIns="0" tIns="13970" rIns="0" bIns="0" rtlCol="0">
            <a:spAutoFit/>
          </a:bodyPr>
          <a:lstStyle/>
          <a:p>
            <a:r>
              <a:rPr lang="tr-TR" sz="2400" b="1" u="sng" dirty="0" smtClean="0">
                <a:solidFill>
                  <a:srgbClr val="C00000"/>
                </a:solidFill>
              </a:rPr>
              <a:t>İstek birim yetkilisinin e-mail adresini değiştiremiyorsanız</a:t>
            </a:r>
            <a:r>
              <a:rPr lang="tr-TR" sz="2400" b="1" dirty="0" smtClean="0">
                <a:solidFill>
                  <a:srgbClr val="C00000"/>
                </a:solidFill>
              </a:rPr>
              <a:t>;</a:t>
            </a:r>
            <a:endParaRPr lang="tr-TR" sz="2400" dirty="0" smtClean="0">
              <a:solidFill>
                <a:srgbClr val="C00000"/>
              </a:solidFill>
            </a:endParaRPr>
          </a:p>
          <a:p>
            <a:r>
              <a:rPr lang="tr-TR" sz="2400" b="1" dirty="0" smtClean="0"/>
              <a:t>İstek birimi yetkilisi rolünü vermek istediğiniz kişilere daha önce KBS sisteminde rol verildi ise yetkilendirme işlemlerinde şifre bilgisi aktifleşmez.</a:t>
            </a:r>
          </a:p>
          <a:p>
            <a:r>
              <a:rPr lang="tr-TR" sz="2400" b="1" dirty="0" smtClean="0"/>
              <a:t/>
            </a:r>
            <a:br>
              <a:rPr lang="tr-TR" sz="2400" b="1" dirty="0" smtClean="0"/>
            </a:br>
            <a:r>
              <a:rPr lang="tr-TR" sz="2400" b="1" dirty="0" smtClean="0"/>
              <a:t>Tanımlı olan e-posta adresi yanlışsa  bu durumu Strateji Geliştirme Daire Başkanlığına bildiriniz.</a:t>
            </a:r>
            <a:endParaRPr lang="tr-TR" sz="2400" dirty="0" smtClean="0"/>
          </a:p>
          <a:p>
            <a:endParaRPr lang="tr-TR" sz="2400" dirty="0" smtClean="0"/>
          </a:p>
          <a:p>
            <a:endParaRPr lang="tr-TR" sz="2400" dirty="0" smtClean="0"/>
          </a:p>
          <a:p>
            <a:endParaRPr lang="tr-TR" sz="2400" dirty="0" smtClean="0"/>
          </a:p>
          <a:p>
            <a:endParaRPr lang="tr-TR" sz="2200" dirty="0" smtClean="0"/>
          </a:p>
          <a:p>
            <a:pPr marL="12700" marR="12700" algn="just">
              <a:lnSpc>
                <a:spcPct val="99500"/>
              </a:lnSpc>
              <a:spcBef>
                <a:spcPts val="110"/>
              </a:spcBef>
              <a:tabLst>
                <a:tab pos="482600" algn="l"/>
              </a:tabLst>
            </a:pPr>
            <a:endParaRPr sz="2200" dirty="0">
              <a:cs typeface="Arial"/>
            </a:endParaRPr>
          </a:p>
        </p:txBody>
      </p:sp>
      <p:pic>
        <p:nvPicPr>
          <p:cNvPr id="7" name="6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p:nvPr/>
        </p:nvSpPr>
        <p:spPr>
          <a:xfrm>
            <a:off x="639" y="700405"/>
            <a:ext cx="9143365" cy="0"/>
          </a:xfrm>
          <a:custGeom>
            <a:avLst/>
            <a:gdLst/>
            <a:ahLst/>
            <a:cxnLst/>
            <a:rect l="l" t="t" r="r" b="b"/>
            <a:pathLst>
              <a:path w="9143365">
                <a:moveTo>
                  <a:pt x="0" y="0"/>
                </a:moveTo>
                <a:lnTo>
                  <a:pt x="9143365" y="0"/>
                </a:lnTo>
              </a:path>
            </a:pathLst>
          </a:custGeom>
          <a:ln w="25908">
            <a:solidFill>
              <a:srgbClr val="8A3836"/>
            </a:solidFill>
          </a:ln>
        </p:spPr>
        <p:txBody>
          <a:bodyPr wrap="square" lIns="0" tIns="0" rIns="0" bIns="0" rtlCol="0"/>
          <a:lstStyle/>
          <a:p>
            <a:endParaRPr/>
          </a:p>
        </p:txBody>
      </p:sp>
      <p:sp>
        <p:nvSpPr>
          <p:cNvPr id="3" name="object 3"/>
          <p:cNvSpPr/>
          <p:nvPr/>
        </p:nvSpPr>
        <p:spPr>
          <a:xfrm>
            <a:off x="635" y="2"/>
            <a:ext cx="0" cy="700405"/>
          </a:xfrm>
          <a:custGeom>
            <a:avLst/>
            <a:gdLst/>
            <a:ahLst/>
            <a:cxnLst/>
            <a:rect l="l" t="t" r="r" b="b"/>
            <a:pathLst>
              <a:path h="700405">
                <a:moveTo>
                  <a:pt x="0" y="0"/>
                </a:moveTo>
                <a:lnTo>
                  <a:pt x="0" y="700404"/>
                </a:lnTo>
              </a:path>
            </a:pathLst>
          </a:custGeom>
          <a:ln w="25908">
            <a:solidFill>
              <a:srgbClr val="8A3836"/>
            </a:solidFill>
          </a:ln>
        </p:spPr>
        <p:txBody>
          <a:bodyPr wrap="square" lIns="0" tIns="0" rIns="0" bIns="0" rtlCol="0"/>
          <a:lstStyle/>
          <a:p>
            <a:endParaRPr/>
          </a:p>
        </p:txBody>
      </p:sp>
      <p:sp>
        <p:nvSpPr>
          <p:cNvPr id="4" name="object 4"/>
          <p:cNvSpPr txBox="1">
            <a:spLocks noGrp="1"/>
          </p:cNvSpPr>
          <p:nvPr>
            <p:ph type="title"/>
          </p:nvPr>
        </p:nvSpPr>
        <p:spPr>
          <a:xfrm>
            <a:off x="551180" y="73984"/>
            <a:ext cx="8516620" cy="346249"/>
          </a:xfrm>
          <a:prstGeom prst="rect">
            <a:avLst/>
          </a:prstGeom>
        </p:spPr>
        <p:txBody>
          <a:bodyPr vert="horz" wrap="square" lIns="0" tIns="12700" rIns="0" bIns="0" rtlCol="0">
            <a:spAutoFit/>
          </a:bodyPr>
          <a:lstStyle/>
          <a:p>
            <a:pPr marL="12700" algn="ctr">
              <a:lnSpc>
                <a:spcPts val="2605"/>
              </a:lnSpc>
              <a:spcBef>
                <a:spcPts val="100"/>
              </a:spcBef>
            </a:pPr>
            <a:r>
              <a:rPr lang="tr-TR" sz="2400" spc="-65" dirty="0" smtClean="0">
                <a:latin typeface="+mj-lt"/>
              </a:rPr>
              <a:t>        Taşınır Çeşitli Konular</a:t>
            </a:r>
            <a:endParaRPr sz="2400" spc="-60" dirty="0"/>
          </a:p>
        </p:txBody>
      </p:sp>
      <p:sp>
        <p:nvSpPr>
          <p:cNvPr id="5" name="object 5"/>
          <p:cNvSpPr txBox="1"/>
          <p:nvPr/>
        </p:nvSpPr>
        <p:spPr>
          <a:xfrm>
            <a:off x="381000" y="895350"/>
            <a:ext cx="8532495" cy="5536131"/>
          </a:xfrm>
          <a:prstGeom prst="rect">
            <a:avLst/>
          </a:prstGeom>
        </p:spPr>
        <p:txBody>
          <a:bodyPr vert="horz" wrap="square" lIns="0" tIns="13970" rIns="0" bIns="0" rtlCol="0">
            <a:spAutoFit/>
          </a:bodyPr>
          <a:lstStyle/>
          <a:p>
            <a:r>
              <a:rPr lang="tr-TR" sz="2200" b="1" dirty="0" smtClean="0"/>
              <a:t>Kurum içinden yapılan (siyah renkli)-SGB Taşınır Kullanıcıları tarafından yapılmaktadır.</a:t>
            </a:r>
            <a:endParaRPr lang="tr-TR" sz="2200" dirty="0" smtClean="0"/>
          </a:p>
          <a:p>
            <a:r>
              <a:rPr lang="tr-TR" sz="2200" b="1" dirty="0" smtClean="0"/>
              <a:t>Türkiye çapındaki duyurular</a:t>
            </a:r>
            <a:r>
              <a:rPr lang="tr-TR" sz="2200" b="1" dirty="0" smtClean="0">
                <a:solidFill>
                  <a:srgbClr val="0070C0"/>
                </a:solidFill>
              </a:rPr>
              <a:t>(Mavi renkli</a:t>
            </a:r>
            <a:r>
              <a:rPr lang="tr-TR" sz="2200" b="1" dirty="0" smtClean="0"/>
              <a:t>)-Hazine ve Maliye Bakanlığı tarafından yapılmaktadır.</a:t>
            </a:r>
          </a:p>
          <a:p>
            <a:endParaRPr lang="tr-TR" sz="2200" dirty="0" smtClean="0"/>
          </a:p>
          <a:p>
            <a:r>
              <a:rPr lang="tr-TR" sz="2200" b="1" u="sng" dirty="0" smtClean="0">
                <a:solidFill>
                  <a:srgbClr val="FF0000"/>
                </a:solidFill>
              </a:rPr>
              <a:t>Şifrenizi unuttunuz/ e-posta bilgileriniz değiştiyse yapacağınız işlem;</a:t>
            </a:r>
            <a:endParaRPr lang="tr-TR" sz="2200" b="1" dirty="0" smtClean="0">
              <a:solidFill>
                <a:srgbClr val="FF0000"/>
              </a:solidFill>
            </a:endParaRPr>
          </a:p>
          <a:p>
            <a:r>
              <a:rPr lang="tr-TR" sz="2200" b="1" dirty="0" smtClean="0"/>
              <a:t>Giriş ekranındaki “Şifremi unuttum” butonuna tıklayın. Ekrana gelecek formu doldurun ve gönderin, yeni şifreniz kayıtlı e-posta adresine sistem tarafından otomatik olarak gönderilecektir.</a:t>
            </a:r>
            <a:br>
              <a:rPr lang="tr-TR" sz="2200" b="1" dirty="0" smtClean="0"/>
            </a:br>
            <a:r>
              <a:rPr lang="tr-TR" sz="2200" b="1" dirty="0" smtClean="0"/>
              <a:t>Eğer tanımlı olan e-posta adresi yanlışsa bu durumda sorununuzu bu durumda saymanlık(Strateji Geliştirme Daire Başkanlığına)bildiriniz</a:t>
            </a:r>
            <a:r>
              <a:rPr lang="tr-TR" sz="2200" dirty="0" smtClean="0"/>
              <a:t>.</a:t>
            </a:r>
          </a:p>
          <a:p>
            <a:endParaRPr lang="tr-TR" sz="2400" dirty="0" smtClean="0"/>
          </a:p>
          <a:p>
            <a:endParaRPr lang="tr-TR" sz="2400" dirty="0" smtClean="0"/>
          </a:p>
          <a:p>
            <a:endParaRPr lang="tr-TR" sz="2400" dirty="0" smtClean="0"/>
          </a:p>
          <a:p>
            <a:endParaRPr lang="tr-TR" sz="2200" dirty="0" smtClean="0"/>
          </a:p>
          <a:p>
            <a:pPr marL="12700" marR="12700" algn="just">
              <a:lnSpc>
                <a:spcPct val="99500"/>
              </a:lnSpc>
              <a:spcBef>
                <a:spcPts val="110"/>
              </a:spcBef>
              <a:tabLst>
                <a:tab pos="482600" algn="l"/>
              </a:tabLst>
            </a:pPr>
            <a:endParaRPr sz="2200" dirty="0">
              <a:cs typeface="Arial"/>
            </a:endParaRPr>
          </a:p>
        </p:txBody>
      </p:sp>
      <p:pic>
        <p:nvPicPr>
          <p:cNvPr id="7" name="6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p:nvPr/>
        </p:nvSpPr>
        <p:spPr>
          <a:xfrm>
            <a:off x="639" y="700405"/>
            <a:ext cx="9143365" cy="0"/>
          </a:xfrm>
          <a:custGeom>
            <a:avLst/>
            <a:gdLst/>
            <a:ahLst/>
            <a:cxnLst/>
            <a:rect l="l" t="t" r="r" b="b"/>
            <a:pathLst>
              <a:path w="9143365">
                <a:moveTo>
                  <a:pt x="0" y="0"/>
                </a:moveTo>
                <a:lnTo>
                  <a:pt x="9143365" y="0"/>
                </a:lnTo>
              </a:path>
            </a:pathLst>
          </a:custGeom>
          <a:ln w="25908">
            <a:solidFill>
              <a:srgbClr val="8A3836"/>
            </a:solidFill>
          </a:ln>
        </p:spPr>
        <p:txBody>
          <a:bodyPr wrap="square" lIns="0" tIns="0" rIns="0" bIns="0" rtlCol="0"/>
          <a:lstStyle/>
          <a:p>
            <a:endParaRPr/>
          </a:p>
        </p:txBody>
      </p:sp>
      <p:sp>
        <p:nvSpPr>
          <p:cNvPr id="3" name="object 3"/>
          <p:cNvSpPr/>
          <p:nvPr/>
        </p:nvSpPr>
        <p:spPr>
          <a:xfrm>
            <a:off x="635" y="2"/>
            <a:ext cx="0" cy="700405"/>
          </a:xfrm>
          <a:custGeom>
            <a:avLst/>
            <a:gdLst/>
            <a:ahLst/>
            <a:cxnLst/>
            <a:rect l="l" t="t" r="r" b="b"/>
            <a:pathLst>
              <a:path h="700405">
                <a:moveTo>
                  <a:pt x="0" y="0"/>
                </a:moveTo>
                <a:lnTo>
                  <a:pt x="0" y="700404"/>
                </a:lnTo>
              </a:path>
            </a:pathLst>
          </a:custGeom>
          <a:ln w="25908">
            <a:solidFill>
              <a:srgbClr val="8A3836"/>
            </a:solidFill>
          </a:ln>
        </p:spPr>
        <p:txBody>
          <a:bodyPr wrap="square" lIns="0" tIns="0" rIns="0" bIns="0" rtlCol="0"/>
          <a:lstStyle/>
          <a:p>
            <a:endParaRPr/>
          </a:p>
        </p:txBody>
      </p:sp>
      <p:sp>
        <p:nvSpPr>
          <p:cNvPr id="4" name="object 4"/>
          <p:cNvSpPr txBox="1">
            <a:spLocks noGrp="1"/>
          </p:cNvSpPr>
          <p:nvPr>
            <p:ph type="title"/>
          </p:nvPr>
        </p:nvSpPr>
        <p:spPr>
          <a:xfrm>
            <a:off x="551180" y="73984"/>
            <a:ext cx="8516620" cy="346249"/>
          </a:xfrm>
          <a:prstGeom prst="rect">
            <a:avLst/>
          </a:prstGeom>
        </p:spPr>
        <p:txBody>
          <a:bodyPr vert="horz" wrap="square" lIns="0" tIns="12700" rIns="0" bIns="0" rtlCol="0">
            <a:spAutoFit/>
          </a:bodyPr>
          <a:lstStyle/>
          <a:p>
            <a:pPr marL="12700" algn="ctr">
              <a:lnSpc>
                <a:spcPts val="2605"/>
              </a:lnSpc>
              <a:spcBef>
                <a:spcPts val="100"/>
              </a:spcBef>
            </a:pPr>
            <a:r>
              <a:rPr lang="tr-TR" sz="2400" spc="-65" dirty="0" smtClean="0">
                <a:latin typeface="+mj-lt"/>
              </a:rPr>
              <a:t>        Taşınır Çeşitli Konular</a:t>
            </a:r>
            <a:endParaRPr sz="2400" spc="-60" dirty="0"/>
          </a:p>
        </p:txBody>
      </p:sp>
      <p:sp>
        <p:nvSpPr>
          <p:cNvPr id="5" name="object 5"/>
          <p:cNvSpPr txBox="1"/>
          <p:nvPr/>
        </p:nvSpPr>
        <p:spPr>
          <a:xfrm>
            <a:off x="381000" y="895350"/>
            <a:ext cx="8532495" cy="2796920"/>
          </a:xfrm>
          <a:prstGeom prst="rect">
            <a:avLst/>
          </a:prstGeom>
        </p:spPr>
        <p:txBody>
          <a:bodyPr vert="horz" wrap="square" lIns="0" tIns="13970" rIns="0" bIns="0" rtlCol="0">
            <a:spAutoFit/>
          </a:bodyPr>
          <a:lstStyle/>
          <a:p>
            <a:r>
              <a:rPr lang="tr-TR" sz="2400" b="1" u="sng" dirty="0" smtClean="0">
                <a:solidFill>
                  <a:srgbClr val="C00000"/>
                </a:solidFill>
              </a:rPr>
              <a:t>Taşıt Hurdaya Ayırma İşlemleri</a:t>
            </a:r>
          </a:p>
          <a:p>
            <a:r>
              <a:rPr lang="tr-TR" sz="2200" b="1" dirty="0" smtClean="0"/>
              <a:t>237 sayılı Taşıt Kanunun 13.maddesi 2.fıkrasına göre “Taşıt Muayene ve Kontrol Raporu” düzenlenerek gerçekleştirilir.</a:t>
            </a:r>
          </a:p>
          <a:p>
            <a:endParaRPr lang="tr-TR" sz="2200" dirty="0" smtClean="0"/>
          </a:p>
          <a:p>
            <a:endParaRPr lang="tr-TR" sz="2200" dirty="0" smtClean="0"/>
          </a:p>
          <a:p>
            <a:endParaRPr lang="tr-TR" sz="2400" dirty="0" smtClean="0"/>
          </a:p>
          <a:p>
            <a:endParaRPr lang="tr-TR" sz="2200" dirty="0" smtClean="0"/>
          </a:p>
          <a:p>
            <a:pPr marL="12700" marR="12700" algn="just">
              <a:lnSpc>
                <a:spcPct val="99500"/>
              </a:lnSpc>
              <a:spcBef>
                <a:spcPts val="110"/>
              </a:spcBef>
              <a:tabLst>
                <a:tab pos="482600" algn="l"/>
              </a:tabLst>
            </a:pPr>
            <a:endParaRPr sz="2200" dirty="0">
              <a:cs typeface="Arial"/>
            </a:endParaRPr>
          </a:p>
        </p:txBody>
      </p:sp>
      <p:pic>
        <p:nvPicPr>
          <p:cNvPr id="7" name="6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txBox="1">
            <a:spLocks noGrp="1"/>
          </p:cNvSpPr>
          <p:nvPr>
            <p:ph type="title"/>
          </p:nvPr>
        </p:nvSpPr>
        <p:spPr>
          <a:xfrm>
            <a:off x="2469009" y="60627"/>
            <a:ext cx="4208145" cy="381515"/>
          </a:xfrm>
          <a:prstGeom prst="rect">
            <a:avLst/>
          </a:prstGeom>
        </p:spPr>
        <p:txBody>
          <a:bodyPr vert="horz" wrap="square" lIns="0" tIns="12065" rIns="0" bIns="0" rtlCol="0">
            <a:spAutoFit/>
          </a:bodyPr>
          <a:lstStyle/>
          <a:p>
            <a:pPr marL="12700" algn="ctr">
              <a:lnSpc>
                <a:spcPct val="100000"/>
              </a:lnSpc>
              <a:spcBef>
                <a:spcPts val="95"/>
              </a:spcBef>
            </a:pPr>
            <a:r>
              <a:rPr lang="tr-TR" sz="2400" spc="-5" dirty="0" smtClean="0">
                <a:solidFill>
                  <a:srgbClr val="C00000"/>
                </a:solidFill>
                <a:latin typeface="+mj-lt"/>
                <a:cs typeface="Arial"/>
              </a:rPr>
              <a:t>Belgeler</a:t>
            </a:r>
            <a:endParaRPr sz="2400" dirty="0">
              <a:solidFill>
                <a:srgbClr val="C00000"/>
              </a:solidFill>
              <a:latin typeface="+mj-lt"/>
              <a:cs typeface="Arial"/>
            </a:endParaRPr>
          </a:p>
        </p:txBody>
      </p:sp>
      <p:sp>
        <p:nvSpPr>
          <p:cNvPr id="3" name="object 3"/>
          <p:cNvSpPr txBox="1"/>
          <p:nvPr/>
        </p:nvSpPr>
        <p:spPr>
          <a:xfrm>
            <a:off x="328679" y="1123950"/>
            <a:ext cx="7425055" cy="621324"/>
          </a:xfrm>
          <a:prstGeom prst="rect">
            <a:avLst/>
          </a:prstGeom>
        </p:spPr>
        <p:txBody>
          <a:bodyPr vert="horz" wrap="square" lIns="0" tIns="13335" rIns="0" bIns="0" rtlCol="0">
            <a:spAutoFit/>
          </a:bodyPr>
          <a:lstStyle/>
          <a:p>
            <a:pPr>
              <a:lnSpc>
                <a:spcPct val="100000"/>
              </a:lnSpc>
              <a:spcBef>
                <a:spcPts val="35"/>
              </a:spcBef>
            </a:pPr>
            <a:endParaRPr sz="2050" dirty="0">
              <a:latin typeface="Times New Roman"/>
              <a:cs typeface="Times New Roman"/>
            </a:endParaRPr>
          </a:p>
          <a:p>
            <a:pPr marL="1727200">
              <a:lnSpc>
                <a:spcPct val="100000"/>
              </a:lnSpc>
            </a:pPr>
            <a:endParaRPr sz="1900" dirty="0">
              <a:latin typeface="Arial"/>
              <a:cs typeface="Arial"/>
            </a:endParaRPr>
          </a:p>
        </p:txBody>
      </p:sp>
      <p:sp>
        <p:nvSpPr>
          <p:cNvPr id="4" name="3 Metin kutusu"/>
          <p:cNvSpPr txBox="1"/>
          <p:nvPr/>
        </p:nvSpPr>
        <p:spPr>
          <a:xfrm>
            <a:off x="152400" y="1200150"/>
            <a:ext cx="7848600" cy="2800767"/>
          </a:xfrm>
          <a:prstGeom prst="rect">
            <a:avLst/>
          </a:prstGeom>
          <a:noFill/>
        </p:spPr>
        <p:txBody>
          <a:bodyPr wrap="square" rtlCol="0">
            <a:spAutoFit/>
          </a:bodyPr>
          <a:lstStyle/>
          <a:p>
            <a:pPr>
              <a:buFont typeface="Wingdings" pitchFamily="2" charset="2"/>
              <a:buChar char="v"/>
            </a:pPr>
            <a:r>
              <a:rPr lang="tr-TR" sz="2200" dirty="0" smtClean="0"/>
              <a:t>Taşınır İşlem Fişi (Örnek:5;5/A</a:t>
            </a:r>
          </a:p>
          <a:p>
            <a:pPr>
              <a:buFont typeface="Wingdings" pitchFamily="2" charset="2"/>
              <a:buChar char="v"/>
            </a:pPr>
            <a:r>
              <a:rPr lang="tr-TR" sz="2200" dirty="0" smtClean="0"/>
              <a:t>Taşınır Teslim Belgesi (Örnek:6;6/A)</a:t>
            </a:r>
          </a:p>
          <a:p>
            <a:pPr>
              <a:buFont typeface="Wingdings" pitchFamily="2" charset="2"/>
              <a:buChar char="v"/>
            </a:pPr>
            <a:r>
              <a:rPr lang="tr-TR" sz="2200" dirty="0" smtClean="0"/>
              <a:t>Taşınır İstek Belgesi(Örnek:7)</a:t>
            </a:r>
          </a:p>
          <a:p>
            <a:pPr>
              <a:buFont typeface="Wingdings" pitchFamily="2" charset="2"/>
              <a:buChar char="v"/>
            </a:pPr>
            <a:r>
              <a:rPr lang="tr-TR" sz="2200" dirty="0" smtClean="0"/>
              <a:t>Dayanıklı Taşınırlar Listesi(Örnek</a:t>
            </a:r>
            <a:r>
              <a:rPr lang="tr-TR" sz="2200" dirty="0" smtClean="0">
                <a:sym typeface="Wingdings" pitchFamily="2" charset="2"/>
              </a:rPr>
              <a:t>:8)</a:t>
            </a:r>
          </a:p>
          <a:p>
            <a:pPr>
              <a:buFont typeface="Wingdings" pitchFamily="2" charset="2"/>
              <a:buChar char="v"/>
            </a:pPr>
            <a:r>
              <a:rPr lang="tr-TR" sz="2200" dirty="0" smtClean="0">
                <a:sym typeface="Wingdings" pitchFamily="2" charset="2"/>
              </a:rPr>
              <a:t>Taşınır Geçici Alındısı(Örnek:9)</a:t>
            </a:r>
          </a:p>
          <a:p>
            <a:pPr>
              <a:buFont typeface="Wingdings" pitchFamily="2" charset="2"/>
              <a:buChar char="v"/>
            </a:pPr>
            <a:r>
              <a:rPr lang="tr-TR" sz="2200" dirty="0" smtClean="0">
                <a:sym typeface="Wingdings" pitchFamily="2" charset="2"/>
              </a:rPr>
              <a:t>Kayıttan Düşme Teklif ve Onay Tutanağı(Örnek:10)</a:t>
            </a:r>
          </a:p>
          <a:p>
            <a:pPr>
              <a:buFont typeface="Wingdings" pitchFamily="2" charset="2"/>
              <a:buChar char="v"/>
            </a:pPr>
            <a:r>
              <a:rPr lang="tr-TR" sz="2200" dirty="0" smtClean="0">
                <a:sym typeface="Wingdings" pitchFamily="2" charset="2"/>
              </a:rPr>
              <a:t>Ambar Devir ve Teslim Tutanağı (Örnek:11)</a:t>
            </a:r>
          </a:p>
          <a:p>
            <a:pPr>
              <a:buFont typeface="Wingdings" pitchFamily="2" charset="2"/>
              <a:buChar char="v"/>
            </a:pPr>
            <a:r>
              <a:rPr lang="tr-TR" sz="2200" dirty="0" smtClean="0">
                <a:sym typeface="Wingdings" pitchFamily="2" charset="2"/>
              </a:rPr>
              <a:t>Sayım Tutanağı(Örnek:12)</a:t>
            </a:r>
            <a:endParaRPr lang="tr-TR" sz="2200" dirty="0"/>
          </a:p>
        </p:txBody>
      </p:sp>
      <p:pic>
        <p:nvPicPr>
          <p:cNvPr id="5" name="4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p:nvPr/>
        </p:nvSpPr>
        <p:spPr>
          <a:xfrm>
            <a:off x="639" y="700405"/>
            <a:ext cx="9143365" cy="0"/>
          </a:xfrm>
          <a:custGeom>
            <a:avLst/>
            <a:gdLst/>
            <a:ahLst/>
            <a:cxnLst/>
            <a:rect l="l" t="t" r="r" b="b"/>
            <a:pathLst>
              <a:path w="9143365">
                <a:moveTo>
                  <a:pt x="0" y="0"/>
                </a:moveTo>
                <a:lnTo>
                  <a:pt x="9143365" y="0"/>
                </a:lnTo>
              </a:path>
            </a:pathLst>
          </a:custGeom>
          <a:ln w="25908">
            <a:solidFill>
              <a:srgbClr val="8A3836"/>
            </a:solidFill>
          </a:ln>
        </p:spPr>
        <p:txBody>
          <a:bodyPr wrap="square" lIns="0" tIns="0" rIns="0" bIns="0" rtlCol="0"/>
          <a:lstStyle/>
          <a:p>
            <a:endParaRPr/>
          </a:p>
        </p:txBody>
      </p:sp>
      <p:sp>
        <p:nvSpPr>
          <p:cNvPr id="3" name="object 3"/>
          <p:cNvSpPr/>
          <p:nvPr/>
        </p:nvSpPr>
        <p:spPr>
          <a:xfrm>
            <a:off x="635" y="2"/>
            <a:ext cx="0" cy="700405"/>
          </a:xfrm>
          <a:custGeom>
            <a:avLst/>
            <a:gdLst/>
            <a:ahLst/>
            <a:cxnLst/>
            <a:rect l="l" t="t" r="r" b="b"/>
            <a:pathLst>
              <a:path h="700405">
                <a:moveTo>
                  <a:pt x="0" y="0"/>
                </a:moveTo>
                <a:lnTo>
                  <a:pt x="0" y="700404"/>
                </a:lnTo>
              </a:path>
            </a:pathLst>
          </a:custGeom>
          <a:ln w="25908">
            <a:solidFill>
              <a:srgbClr val="8A3836"/>
            </a:solidFill>
          </a:ln>
        </p:spPr>
        <p:txBody>
          <a:bodyPr wrap="square" lIns="0" tIns="0" rIns="0" bIns="0" rtlCol="0"/>
          <a:lstStyle/>
          <a:p>
            <a:endParaRPr/>
          </a:p>
        </p:txBody>
      </p:sp>
      <p:sp>
        <p:nvSpPr>
          <p:cNvPr id="4" name="object 4"/>
          <p:cNvSpPr txBox="1">
            <a:spLocks noGrp="1"/>
          </p:cNvSpPr>
          <p:nvPr>
            <p:ph type="title"/>
          </p:nvPr>
        </p:nvSpPr>
        <p:spPr>
          <a:xfrm>
            <a:off x="551180" y="73984"/>
            <a:ext cx="8516620" cy="346249"/>
          </a:xfrm>
          <a:prstGeom prst="rect">
            <a:avLst/>
          </a:prstGeom>
        </p:spPr>
        <p:txBody>
          <a:bodyPr vert="horz" wrap="square" lIns="0" tIns="12700" rIns="0" bIns="0" rtlCol="0">
            <a:spAutoFit/>
          </a:bodyPr>
          <a:lstStyle/>
          <a:p>
            <a:pPr marL="12700" algn="ctr">
              <a:lnSpc>
                <a:spcPts val="2605"/>
              </a:lnSpc>
              <a:spcBef>
                <a:spcPts val="100"/>
              </a:spcBef>
            </a:pPr>
            <a:r>
              <a:rPr lang="tr-TR" sz="2400" spc="-65" dirty="0" smtClean="0">
                <a:latin typeface="+mj-lt"/>
              </a:rPr>
              <a:t>        Taşınır Çeşitli Konular</a:t>
            </a:r>
            <a:endParaRPr sz="2400" spc="-60" dirty="0"/>
          </a:p>
        </p:txBody>
      </p:sp>
      <p:sp>
        <p:nvSpPr>
          <p:cNvPr id="5" name="object 5"/>
          <p:cNvSpPr txBox="1"/>
          <p:nvPr/>
        </p:nvSpPr>
        <p:spPr>
          <a:xfrm>
            <a:off x="381000" y="895350"/>
            <a:ext cx="8532495" cy="4766690"/>
          </a:xfrm>
          <a:prstGeom prst="rect">
            <a:avLst/>
          </a:prstGeom>
        </p:spPr>
        <p:txBody>
          <a:bodyPr vert="horz" wrap="square" lIns="0" tIns="13970" rIns="0" bIns="0" rtlCol="0">
            <a:spAutoFit/>
          </a:bodyPr>
          <a:lstStyle/>
          <a:p>
            <a:r>
              <a:rPr lang="tr-TR" sz="2400" b="1" u="sng" dirty="0" smtClean="0">
                <a:solidFill>
                  <a:srgbClr val="C00000"/>
                </a:solidFill>
              </a:rPr>
              <a:t>Kullanılamaz Duruma Gelen Bayrakların İşlemleri Nasıl Yapılır?</a:t>
            </a:r>
          </a:p>
          <a:p>
            <a:endParaRPr lang="tr-TR" sz="2400" dirty="0" smtClean="0"/>
          </a:p>
          <a:p>
            <a:r>
              <a:rPr lang="tr-TR" sz="2400" b="1" dirty="0" smtClean="0"/>
              <a:t>Eskimiş, solmuş, yırtılmış ve kullanılamayacak duruma gelmiş bayrakların Türk Bayrağı Tüzüğünün 38 inci maddesi uyarınca çıkarılan Eskimiş, Solmuş, Yırtılmış ve Kullanılamayacak Duruma Gelmiş Bayrakların Yok Edilmesi Usul ve Esaslarını Gösterir Yönetmelik hükümleri gereğince illerde Valiliklere teslim edilir.</a:t>
            </a:r>
            <a:endParaRPr lang="tr-TR" sz="2400" dirty="0" smtClean="0"/>
          </a:p>
          <a:p>
            <a:r>
              <a:rPr lang="tr-TR" sz="2400" b="1" dirty="0" smtClean="0"/>
              <a:t> </a:t>
            </a:r>
            <a:endParaRPr lang="tr-TR" sz="2400" dirty="0" smtClean="0"/>
          </a:p>
          <a:p>
            <a:endParaRPr lang="tr-TR" sz="2400" dirty="0" smtClean="0"/>
          </a:p>
          <a:p>
            <a:endParaRPr lang="tr-TR" sz="2400" dirty="0" smtClean="0"/>
          </a:p>
          <a:p>
            <a:endParaRPr lang="tr-TR" sz="2400" dirty="0" smtClean="0"/>
          </a:p>
          <a:p>
            <a:endParaRPr lang="tr-TR" sz="2200" dirty="0" smtClean="0"/>
          </a:p>
          <a:p>
            <a:pPr marL="12700" marR="12700" algn="just">
              <a:lnSpc>
                <a:spcPct val="99500"/>
              </a:lnSpc>
              <a:spcBef>
                <a:spcPts val="110"/>
              </a:spcBef>
              <a:tabLst>
                <a:tab pos="482600" algn="l"/>
              </a:tabLst>
            </a:pPr>
            <a:endParaRPr sz="2200" dirty="0">
              <a:cs typeface="Arial"/>
            </a:endParaRPr>
          </a:p>
        </p:txBody>
      </p:sp>
      <p:pic>
        <p:nvPicPr>
          <p:cNvPr id="7" name="6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p:nvPr/>
        </p:nvSpPr>
        <p:spPr>
          <a:xfrm>
            <a:off x="639" y="700405"/>
            <a:ext cx="9143365" cy="0"/>
          </a:xfrm>
          <a:custGeom>
            <a:avLst/>
            <a:gdLst/>
            <a:ahLst/>
            <a:cxnLst/>
            <a:rect l="l" t="t" r="r" b="b"/>
            <a:pathLst>
              <a:path w="9143365">
                <a:moveTo>
                  <a:pt x="0" y="0"/>
                </a:moveTo>
                <a:lnTo>
                  <a:pt x="9143365" y="0"/>
                </a:lnTo>
              </a:path>
            </a:pathLst>
          </a:custGeom>
          <a:ln w="25908">
            <a:solidFill>
              <a:srgbClr val="8A3836"/>
            </a:solidFill>
          </a:ln>
        </p:spPr>
        <p:txBody>
          <a:bodyPr wrap="square" lIns="0" tIns="0" rIns="0" bIns="0" rtlCol="0"/>
          <a:lstStyle/>
          <a:p>
            <a:endParaRPr/>
          </a:p>
        </p:txBody>
      </p:sp>
      <p:sp>
        <p:nvSpPr>
          <p:cNvPr id="3" name="object 3"/>
          <p:cNvSpPr/>
          <p:nvPr/>
        </p:nvSpPr>
        <p:spPr>
          <a:xfrm>
            <a:off x="635" y="2"/>
            <a:ext cx="0" cy="700405"/>
          </a:xfrm>
          <a:custGeom>
            <a:avLst/>
            <a:gdLst/>
            <a:ahLst/>
            <a:cxnLst/>
            <a:rect l="l" t="t" r="r" b="b"/>
            <a:pathLst>
              <a:path h="700405">
                <a:moveTo>
                  <a:pt x="0" y="0"/>
                </a:moveTo>
                <a:lnTo>
                  <a:pt x="0" y="700404"/>
                </a:lnTo>
              </a:path>
            </a:pathLst>
          </a:custGeom>
          <a:ln w="25908">
            <a:solidFill>
              <a:srgbClr val="8A3836"/>
            </a:solidFill>
          </a:ln>
        </p:spPr>
        <p:txBody>
          <a:bodyPr wrap="square" lIns="0" tIns="0" rIns="0" bIns="0" rtlCol="0"/>
          <a:lstStyle/>
          <a:p>
            <a:endParaRPr/>
          </a:p>
        </p:txBody>
      </p:sp>
      <p:sp>
        <p:nvSpPr>
          <p:cNvPr id="4" name="object 4"/>
          <p:cNvSpPr txBox="1">
            <a:spLocks noGrp="1"/>
          </p:cNvSpPr>
          <p:nvPr>
            <p:ph type="title"/>
          </p:nvPr>
        </p:nvSpPr>
        <p:spPr>
          <a:xfrm>
            <a:off x="551180" y="73984"/>
            <a:ext cx="8516620" cy="346249"/>
          </a:xfrm>
          <a:prstGeom prst="rect">
            <a:avLst/>
          </a:prstGeom>
        </p:spPr>
        <p:txBody>
          <a:bodyPr vert="horz" wrap="square" lIns="0" tIns="12700" rIns="0" bIns="0" rtlCol="0">
            <a:spAutoFit/>
          </a:bodyPr>
          <a:lstStyle/>
          <a:p>
            <a:pPr marL="12700" algn="ctr">
              <a:lnSpc>
                <a:spcPts val="2605"/>
              </a:lnSpc>
              <a:spcBef>
                <a:spcPts val="100"/>
              </a:spcBef>
            </a:pPr>
            <a:r>
              <a:rPr lang="tr-TR" sz="2400" spc="-65" dirty="0" smtClean="0">
                <a:latin typeface="+mj-lt"/>
              </a:rPr>
              <a:t>        Taşınır Çeşitli Konular</a:t>
            </a:r>
            <a:endParaRPr sz="2400" spc="-60" dirty="0"/>
          </a:p>
        </p:txBody>
      </p:sp>
      <p:sp>
        <p:nvSpPr>
          <p:cNvPr id="5" name="object 5"/>
          <p:cNvSpPr txBox="1"/>
          <p:nvPr/>
        </p:nvSpPr>
        <p:spPr>
          <a:xfrm>
            <a:off x="381000" y="895350"/>
            <a:ext cx="8532495" cy="5505353"/>
          </a:xfrm>
          <a:prstGeom prst="rect">
            <a:avLst/>
          </a:prstGeom>
        </p:spPr>
        <p:txBody>
          <a:bodyPr vert="horz" wrap="square" lIns="0" tIns="13970" rIns="0" bIns="0" rtlCol="0">
            <a:spAutoFit/>
          </a:bodyPr>
          <a:lstStyle/>
          <a:p>
            <a:r>
              <a:rPr lang="tr-TR" sz="2400" b="1" u="sng" dirty="0" smtClean="0">
                <a:solidFill>
                  <a:srgbClr val="C00000"/>
                </a:solidFill>
              </a:rPr>
              <a:t>Kurum Dışı Taşınır Devir İşlemleri Nasıl Yapılır?</a:t>
            </a:r>
          </a:p>
          <a:p>
            <a:endParaRPr lang="tr-TR" sz="2400" dirty="0" smtClean="0"/>
          </a:p>
          <a:p>
            <a:r>
              <a:rPr lang="tr-TR" sz="2400" b="1" dirty="0" smtClean="0"/>
              <a:t>Devralmak isteyen harcama biriminin talep yazısı.</a:t>
            </a:r>
            <a:endParaRPr lang="tr-TR" sz="2400" dirty="0" smtClean="0"/>
          </a:p>
          <a:p>
            <a:r>
              <a:rPr lang="tr-TR" sz="2400" b="1" dirty="0" smtClean="0"/>
              <a:t>Devredecek birimin, Taşınır tutar ve miktarlarının listelendiği Taşınır Devir Protokolü (Parasal Sınırlar ve Oranlar Hakkındaki Tebliğde belirtilen limitleri aşması halinde)</a:t>
            </a:r>
            <a:endParaRPr lang="tr-TR" sz="2400" dirty="0" smtClean="0"/>
          </a:p>
          <a:p>
            <a:r>
              <a:rPr lang="tr-TR" sz="2400" b="1" dirty="0" smtClean="0"/>
              <a:t> Harcama yetkilisince onaylanmış komisyon kararı.</a:t>
            </a:r>
            <a:endParaRPr lang="tr-TR" sz="2400" dirty="0" smtClean="0"/>
          </a:p>
          <a:p>
            <a:r>
              <a:rPr lang="tr-TR" sz="2400" b="1" dirty="0" smtClean="0"/>
              <a:t> (08/09/2007 tarihli ve 26637 sayılı R.G.) Taşınır Mal Yönetmeliği I Sayılı Genel Tebliğ gereğince her iki kurumun Üst Yöneticileri tarafından imzalanması gereken protokol düzenlenir</a:t>
            </a:r>
            <a:r>
              <a:rPr lang="tr-TR" sz="2400" dirty="0" smtClean="0"/>
              <a:t>.</a:t>
            </a:r>
          </a:p>
          <a:p>
            <a:endParaRPr lang="tr-TR" sz="2400" dirty="0" smtClean="0"/>
          </a:p>
          <a:p>
            <a:endParaRPr lang="tr-TR" sz="2400" dirty="0" smtClean="0"/>
          </a:p>
          <a:p>
            <a:endParaRPr lang="tr-TR" sz="2400" dirty="0" smtClean="0"/>
          </a:p>
          <a:p>
            <a:endParaRPr lang="tr-TR" sz="2200" dirty="0" smtClean="0"/>
          </a:p>
          <a:p>
            <a:pPr marL="12700" marR="12700" algn="just">
              <a:lnSpc>
                <a:spcPct val="99500"/>
              </a:lnSpc>
              <a:spcBef>
                <a:spcPts val="110"/>
              </a:spcBef>
              <a:tabLst>
                <a:tab pos="482600" algn="l"/>
              </a:tabLst>
            </a:pPr>
            <a:endParaRPr sz="2200" dirty="0">
              <a:cs typeface="Arial"/>
            </a:endParaRPr>
          </a:p>
        </p:txBody>
      </p:sp>
      <p:pic>
        <p:nvPicPr>
          <p:cNvPr id="7" name="6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14600" y="590550"/>
            <a:ext cx="4343400" cy="4000500"/>
          </a:xfrm>
          <a:prstGeom prst="rect">
            <a:avLst/>
          </a:prstGeom>
          <a:noFill/>
        </p:spPr>
      </p:pic>
      <p:sp>
        <p:nvSpPr>
          <p:cNvPr id="2" name="object 2"/>
          <p:cNvSpPr/>
          <p:nvPr/>
        </p:nvSpPr>
        <p:spPr>
          <a:xfrm>
            <a:off x="639" y="700405"/>
            <a:ext cx="9143365" cy="0"/>
          </a:xfrm>
          <a:custGeom>
            <a:avLst/>
            <a:gdLst/>
            <a:ahLst/>
            <a:cxnLst/>
            <a:rect l="l" t="t" r="r" b="b"/>
            <a:pathLst>
              <a:path w="9143365">
                <a:moveTo>
                  <a:pt x="0" y="0"/>
                </a:moveTo>
                <a:lnTo>
                  <a:pt x="9143365" y="0"/>
                </a:lnTo>
              </a:path>
            </a:pathLst>
          </a:custGeom>
          <a:ln w="25908">
            <a:solidFill>
              <a:srgbClr val="8A3836"/>
            </a:solidFill>
          </a:ln>
        </p:spPr>
        <p:txBody>
          <a:bodyPr wrap="square" lIns="0" tIns="0" rIns="0" bIns="0" rtlCol="0"/>
          <a:lstStyle/>
          <a:p>
            <a:endParaRPr/>
          </a:p>
        </p:txBody>
      </p:sp>
      <p:sp>
        <p:nvSpPr>
          <p:cNvPr id="3" name="object 3"/>
          <p:cNvSpPr/>
          <p:nvPr/>
        </p:nvSpPr>
        <p:spPr>
          <a:xfrm>
            <a:off x="635" y="2"/>
            <a:ext cx="0" cy="700405"/>
          </a:xfrm>
          <a:custGeom>
            <a:avLst/>
            <a:gdLst/>
            <a:ahLst/>
            <a:cxnLst/>
            <a:rect l="l" t="t" r="r" b="b"/>
            <a:pathLst>
              <a:path h="700405">
                <a:moveTo>
                  <a:pt x="0" y="0"/>
                </a:moveTo>
                <a:lnTo>
                  <a:pt x="0" y="700404"/>
                </a:lnTo>
              </a:path>
            </a:pathLst>
          </a:custGeom>
          <a:ln w="25908">
            <a:solidFill>
              <a:srgbClr val="8A3836"/>
            </a:solidFill>
          </a:ln>
        </p:spPr>
        <p:txBody>
          <a:bodyPr wrap="square" lIns="0" tIns="0" rIns="0" bIns="0" rtlCol="0"/>
          <a:lstStyle/>
          <a:p>
            <a:endParaRPr/>
          </a:p>
        </p:txBody>
      </p:sp>
      <p:sp>
        <p:nvSpPr>
          <p:cNvPr id="4" name="object 4"/>
          <p:cNvSpPr txBox="1">
            <a:spLocks noGrp="1"/>
          </p:cNvSpPr>
          <p:nvPr>
            <p:ph type="title"/>
          </p:nvPr>
        </p:nvSpPr>
        <p:spPr>
          <a:xfrm>
            <a:off x="551180" y="73984"/>
            <a:ext cx="8516620" cy="346249"/>
          </a:xfrm>
          <a:prstGeom prst="rect">
            <a:avLst/>
          </a:prstGeom>
        </p:spPr>
        <p:txBody>
          <a:bodyPr vert="horz" wrap="square" lIns="0" tIns="12700" rIns="0" bIns="0" rtlCol="0">
            <a:spAutoFit/>
          </a:bodyPr>
          <a:lstStyle/>
          <a:p>
            <a:pPr marL="12700" algn="ctr">
              <a:lnSpc>
                <a:spcPts val="2605"/>
              </a:lnSpc>
              <a:spcBef>
                <a:spcPts val="100"/>
              </a:spcBef>
            </a:pPr>
            <a:r>
              <a:rPr lang="tr-TR" sz="2400" spc="-65" dirty="0" smtClean="0">
                <a:latin typeface="+mj-lt"/>
              </a:rPr>
              <a:t>        Taşınır Çeşitli Konular</a:t>
            </a:r>
            <a:endParaRPr sz="2400" spc="-60" dirty="0"/>
          </a:p>
        </p:txBody>
      </p:sp>
      <p:sp>
        <p:nvSpPr>
          <p:cNvPr id="5" name="object 5"/>
          <p:cNvSpPr txBox="1"/>
          <p:nvPr/>
        </p:nvSpPr>
        <p:spPr>
          <a:xfrm>
            <a:off x="381000" y="895350"/>
            <a:ext cx="8532495" cy="4397358"/>
          </a:xfrm>
          <a:prstGeom prst="rect">
            <a:avLst/>
          </a:prstGeom>
        </p:spPr>
        <p:txBody>
          <a:bodyPr vert="horz" wrap="square" lIns="0" tIns="13970" rIns="0" bIns="0" rtlCol="0">
            <a:spAutoFit/>
          </a:bodyPr>
          <a:lstStyle/>
          <a:p>
            <a:r>
              <a:rPr lang="tr-TR" sz="2400" b="1" u="sng" dirty="0" smtClean="0">
                <a:solidFill>
                  <a:srgbClr val="C00000"/>
                </a:solidFill>
              </a:rPr>
              <a:t>Projelerden Firmaya Taşınır Devir İşlemleri Nasıl Yapılır?</a:t>
            </a:r>
          </a:p>
          <a:p>
            <a:endParaRPr lang="tr-TR" sz="2400" dirty="0" smtClean="0"/>
          </a:p>
          <a:p>
            <a:r>
              <a:rPr lang="tr-TR" sz="2400" b="1" dirty="0" smtClean="0"/>
              <a:t>Örneğin; San-tez projelerinden projenin bitiminde taşınırın  devir edileceği belirtilen taşınırlarda ilgililerle imzalanan protokol (Taşınırın devredileceğini belirten)</a:t>
            </a:r>
          </a:p>
          <a:p>
            <a:r>
              <a:rPr lang="tr-TR" sz="2400" b="1" dirty="0" smtClean="0"/>
              <a:t>Daha sonra kayıttan düşümde </a:t>
            </a:r>
            <a:r>
              <a:rPr lang="tr-TR" sz="2400" b="1" dirty="0" smtClean="0">
                <a:solidFill>
                  <a:srgbClr val="C00000"/>
                </a:solidFill>
              </a:rPr>
              <a:t>Diğer</a:t>
            </a:r>
            <a:r>
              <a:rPr lang="tr-TR" sz="2400" b="1" dirty="0" smtClean="0"/>
              <a:t> seçeneği seçilip, düşüm nedeni yazılarak, çıkış kaydı oluşturulur.</a:t>
            </a:r>
            <a:endParaRPr lang="tr-TR" sz="2400" dirty="0" smtClean="0"/>
          </a:p>
          <a:p>
            <a:endParaRPr lang="tr-TR" sz="2400" dirty="0" smtClean="0"/>
          </a:p>
          <a:p>
            <a:endParaRPr lang="tr-TR" sz="2400" dirty="0" smtClean="0"/>
          </a:p>
          <a:p>
            <a:endParaRPr lang="tr-TR" sz="2400" dirty="0" smtClean="0"/>
          </a:p>
          <a:p>
            <a:endParaRPr lang="tr-TR" sz="2200" dirty="0" smtClean="0"/>
          </a:p>
          <a:p>
            <a:pPr marL="12700" marR="12700" algn="just">
              <a:lnSpc>
                <a:spcPct val="99500"/>
              </a:lnSpc>
              <a:spcBef>
                <a:spcPts val="110"/>
              </a:spcBef>
              <a:tabLst>
                <a:tab pos="482600" algn="l"/>
              </a:tabLst>
            </a:pPr>
            <a:endParaRPr sz="2200" dirty="0">
              <a:cs typeface="Arial"/>
            </a:endParaRPr>
          </a:p>
        </p:txBody>
      </p:sp>
      <p:pic>
        <p:nvPicPr>
          <p:cNvPr id="7" name="6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0" y="590550"/>
            <a:ext cx="4343400" cy="4000500"/>
          </a:xfrm>
          <a:prstGeom prst="rect">
            <a:avLst/>
          </a:prstGeom>
          <a:noFill/>
        </p:spPr>
      </p:pic>
      <p:sp>
        <p:nvSpPr>
          <p:cNvPr id="2" name="object 2"/>
          <p:cNvSpPr/>
          <p:nvPr/>
        </p:nvSpPr>
        <p:spPr>
          <a:xfrm>
            <a:off x="639" y="700405"/>
            <a:ext cx="9143365" cy="0"/>
          </a:xfrm>
          <a:custGeom>
            <a:avLst/>
            <a:gdLst/>
            <a:ahLst/>
            <a:cxnLst/>
            <a:rect l="l" t="t" r="r" b="b"/>
            <a:pathLst>
              <a:path w="9143365">
                <a:moveTo>
                  <a:pt x="0" y="0"/>
                </a:moveTo>
                <a:lnTo>
                  <a:pt x="9143365" y="0"/>
                </a:lnTo>
              </a:path>
            </a:pathLst>
          </a:custGeom>
          <a:ln w="25908">
            <a:solidFill>
              <a:srgbClr val="8A3836"/>
            </a:solidFill>
          </a:ln>
        </p:spPr>
        <p:txBody>
          <a:bodyPr wrap="square" lIns="0" tIns="0" rIns="0" bIns="0" rtlCol="0"/>
          <a:lstStyle/>
          <a:p>
            <a:endParaRPr/>
          </a:p>
        </p:txBody>
      </p:sp>
      <p:sp>
        <p:nvSpPr>
          <p:cNvPr id="3" name="object 3"/>
          <p:cNvSpPr/>
          <p:nvPr/>
        </p:nvSpPr>
        <p:spPr>
          <a:xfrm>
            <a:off x="635" y="2"/>
            <a:ext cx="0" cy="700405"/>
          </a:xfrm>
          <a:custGeom>
            <a:avLst/>
            <a:gdLst/>
            <a:ahLst/>
            <a:cxnLst/>
            <a:rect l="l" t="t" r="r" b="b"/>
            <a:pathLst>
              <a:path h="700405">
                <a:moveTo>
                  <a:pt x="0" y="0"/>
                </a:moveTo>
                <a:lnTo>
                  <a:pt x="0" y="700404"/>
                </a:lnTo>
              </a:path>
            </a:pathLst>
          </a:custGeom>
          <a:ln w="25908">
            <a:solidFill>
              <a:srgbClr val="8A3836"/>
            </a:solidFill>
          </a:ln>
        </p:spPr>
        <p:txBody>
          <a:bodyPr wrap="square" lIns="0" tIns="0" rIns="0" bIns="0" rtlCol="0"/>
          <a:lstStyle/>
          <a:p>
            <a:endParaRPr/>
          </a:p>
        </p:txBody>
      </p:sp>
      <p:sp>
        <p:nvSpPr>
          <p:cNvPr id="4" name="object 4"/>
          <p:cNvSpPr txBox="1">
            <a:spLocks noGrp="1"/>
          </p:cNvSpPr>
          <p:nvPr>
            <p:ph type="title"/>
          </p:nvPr>
        </p:nvSpPr>
        <p:spPr>
          <a:xfrm>
            <a:off x="551180" y="73984"/>
            <a:ext cx="8516620" cy="346249"/>
          </a:xfrm>
          <a:prstGeom prst="rect">
            <a:avLst/>
          </a:prstGeom>
        </p:spPr>
        <p:txBody>
          <a:bodyPr vert="horz" wrap="square" lIns="0" tIns="12700" rIns="0" bIns="0" rtlCol="0">
            <a:spAutoFit/>
          </a:bodyPr>
          <a:lstStyle/>
          <a:p>
            <a:pPr marL="12700" algn="ctr">
              <a:lnSpc>
                <a:spcPts val="2605"/>
              </a:lnSpc>
              <a:spcBef>
                <a:spcPts val="100"/>
              </a:spcBef>
            </a:pPr>
            <a:r>
              <a:rPr lang="tr-TR" sz="2400" spc="-65" dirty="0" smtClean="0">
                <a:latin typeface="+mj-lt"/>
              </a:rPr>
              <a:t>        Taşınır Çeşitli Konular</a:t>
            </a:r>
            <a:endParaRPr sz="2400" spc="-60" dirty="0"/>
          </a:p>
        </p:txBody>
      </p:sp>
      <p:sp>
        <p:nvSpPr>
          <p:cNvPr id="5" name="object 5"/>
          <p:cNvSpPr txBox="1"/>
          <p:nvPr/>
        </p:nvSpPr>
        <p:spPr>
          <a:xfrm>
            <a:off x="381000" y="895350"/>
            <a:ext cx="8532495" cy="4397358"/>
          </a:xfrm>
          <a:prstGeom prst="rect">
            <a:avLst/>
          </a:prstGeom>
        </p:spPr>
        <p:txBody>
          <a:bodyPr vert="horz" wrap="square" lIns="0" tIns="13970" rIns="0" bIns="0" rtlCol="0">
            <a:spAutoFit/>
          </a:bodyPr>
          <a:lstStyle/>
          <a:p>
            <a:r>
              <a:rPr lang="tr-TR" sz="2400" b="1" dirty="0" smtClean="0"/>
              <a:t> </a:t>
            </a:r>
            <a:r>
              <a:rPr lang="tr-TR" sz="2400" b="1" dirty="0" err="1" smtClean="0"/>
              <a:t>Kurumlararası</a:t>
            </a:r>
            <a:r>
              <a:rPr lang="tr-TR" sz="2400" b="1" dirty="0" smtClean="0"/>
              <a:t>  devir işleminde devir TİF oluştuktan sonra, devir alma TİF otomatik olarak sisteme düşmez buna ait işlem Kurumlar arası devralma işlemi seçeneğinden yapılır.</a:t>
            </a:r>
          </a:p>
          <a:p>
            <a:endParaRPr lang="tr-TR" sz="2400" dirty="0" smtClean="0"/>
          </a:p>
          <a:p>
            <a:r>
              <a:rPr lang="tr-TR" sz="2400" dirty="0" smtClean="0"/>
              <a:t> </a:t>
            </a:r>
            <a:r>
              <a:rPr lang="tr-TR" sz="2400" b="1" dirty="0" smtClean="0"/>
              <a:t>Otomatik oluşan TİF aynı kurumların farklı harcama birimleri arasında yapılan işlemde gerçekleşir</a:t>
            </a:r>
            <a:r>
              <a:rPr lang="tr-TR" sz="2400" dirty="0" smtClean="0"/>
              <a:t>. </a:t>
            </a:r>
          </a:p>
          <a:p>
            <a:r>
              <a:rPr lang="tr-TR" sz="2400" dirty="0" smtClean="0"/>
              <a:t> </a:t>
            </a:r>
          </a:p>
          <a:p>
            <a:endParaRPr lang="tr-TR" sz="2400" dirty="0" smtClean="0"/>
          </a:p>
          <a:p>
            <a:endParaRPr lang="tr-TR" sz="2400" dirty="0" smtClean="0"/>
          </a:p>
          <a:p>
            <a:endParaRPr lang="tr-TR" sz="2400" dirty="0" smtClean="0"/>
          </a:p>
          <a:p>
            <a:endParaRPr lang="tr-TR" sz="2200" dirty="0" smtClean="0"/>
          </a:p>
          <a:p>
            <a:pPr marL="12700" marR="12700" algn="just">
              <a:lnSpc>
                <a:spcPct val="99500"/>
              </a:lnSpc>
              <a:spcBef>
                <a:spcPts val="110"/>
              </a:spcBef>
              <a:tabLst>
                <a:tab pos="482600" algn="l"/>
              </a:tabLst>
            </a:pPr>
            <a:endParaRPr sz="2200" dirty="0">
              <a:cs typeface="Arial"/>
            </a:endParaRPr>
          </a:p>
        </p:txBody>
      </p:sp>
      <p:pic>
        <p:nvPicPr>
          <p:cNvPr id="7" name="6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0" y="590550"/>
            <a:ext cx="4343400" cy="4000500"/>
          </a:xfrm>
          <a:prstGeom prst="rect">
            <a:avLst/>
          </a:prstGeom>
          <a:noFill/>
        </p:spPr>
      </p:pic>
      <p:sp>
        <p:nvSpPr>
          <p:cNvPr id="2" name="object 2"/>
          <p:cNvSpPr/>
          <p:nvPr/>
        </p:nvSpPr>
        <p:spPr>
          <a:xfrm>
            <a:off x="639" y="700405"/>
            <a:ext cx="9143365" cy="0"/>
          </a:xfrm>
          <a:custGeom>
            <a:avLst/>
            <a:gdLst/>
            <a:ahLst/>
            <a:cxnLst/>
            <a:rect l="l" t="t" r="r" b="b"/>
            <a:pathLst>
              <a:path w="9143365">
                <a:moveTo>
                  <a:pt x="0" y="0"/>
                </a:moveTo>
                <a:lnTo>
                  <a:pt x="9143365" y="0"/>
                </a:lnTo>
              </a:path>
            </a:pathLst>
          </a:custGeom>
          <a:ln w="25908">
            <a:solidFill>
              <a:srgbClr val="8A3836"/>
            </a:solidFill>
          </a:ln>
        </p:spPr>
        <p:txBody>
          <a:bodyPr wrap="square" lIns="0" tIns="0" rIns="0" bIns="0" rtlCol="0"/>
          <a:lstStyle/>
          <a:p>
            <a:endParaRPr/>
          </a:p>
        </p:txBody>
      </p:sp>
      <p:sp>
        <p:nvSpPr>
          <p:cNvPr id="3" name="object 3"/>
          <p:cNvSpPr/>
          <p:nvPr/>
        </p:nvSpPr>
        <p:spPr>
          <a:xfrm>
            <a:off x="635" y="2"/>
            <a:ext cx="0" cy="700405"/>
          </a:xfrm>
          <a:custGeom>
            <a:avLst/>
            <a:gdLst/>
            <a:ahLst/>
            <a:cxnLst/>
            <a:rect l="l" t="t" r="r" b="b"/>
            <a:pathLst>
              <a:path h="700405">
                <a:moveTo>
                  <a:pt x="0" y="0"/>
                </a:moveTo>
                <a:lnTo>
                  <a:pt x="0" y="700404"/>
                </a:lnTo>
              </a:path>
            </a:pathLst>
          </a:custGeom>
          <a:ln w="25908">
            <a:solidFill>
              <a:srgbClr val="8A3836"/>
            </a:solidFill>
          </a:ln>
        </p:spPr>
        <p:txBody>
          <a:bodyPr wrap="square" lIns="0" tIns="0" rIns="0" bIns="0" rtlCol="0"/>
          <a:lstStyle/>
          <a:p>
            <a:endParaRPr/>
          </a:p>
        </p:txBody>
      </p:sp>
      <p:sp>
        <p:nvSpPr>
          <p:cNvPr id="4" name="object 4"/>
          <p:cNvSpPr txBox="1">
            <a:spLocks noGrp="1"/>
          </p:cNvSpPr>
          <p:nvPr>
            <p:ph type="title"/>
          </p:nvPr>
        </p:nvSpPr>
        <p:spPr>
          <a:xfrm>
            <a:off x="551180" y="73984"/>
            <a:ext cx="8516620" cy="346249"/>
          </a:xfrm>
          <a:prstGeom prst="rect">
            <a:avLst/>
          </a:prstGeom>
        </p:spPr>
        <p:txBody>
          <a:bodyPr vert="horz" wrap="square" lIns="0" tIns="12700" rIns="0" bIns="0" rtlCol="0">
            <a:spAutoFit/>
          </a:bodyPr>
          <a:lstStyle/>
          <a:p>
            <a:pPr marL="12700" algn="ctr">
              <a:lnSpc>
                <a:spcPts val="2605"/>
              </a:lnSpc>
              <a:spcBef>
                <a:spcPts val="100"/>
              </a:spcBef>
            </a:pPr>
            <a:r>
              <a:rPr lang="tr-TR" sz="2400" spc="-65" dirty="0" smtClean="0">
                <a:latin typeface="+mj-lt"/>
              </a:rPr>
              <a:t>        Taşınır Çeşitli Konular</a:t>
            </a:r>
            <a:endParaRPr sz="2400" spc="-60" dirty="0"/>
          </a:p>
        </p:txBody>
      </p:sp>
      <p:sp>
        <p:nvSpPr>
          <p:cNvPr id="5" name="object 5"/>
          <p:cNvSpPr txBox="1"/>
          <p:nvPr/>
        </p:nvSpPr>
        <p:spPr>
          <a:xfrm>
            <a:off x="381000" y="895350"/>
            <a:ext cx="8532495" cy="4582024"/>
          </a:xfrm>
          <a:prstGeom prst="rect">
            <a:avLst/>
          </a:prstGeom>
        </p:spPr>
        <p:txBody>
          <a:bodyPr vert="horz" wrap="square" lIns="0" tIns="13970" rIns="0" bIns="0" rtlCol="0">
            <a:spAutoFit/>
          </a:bodyPr>
          <a:lstStyle/>
          <a:p>
            <a:r>
              <a:rPr lang="tr-TR" sz="2400" b="1" u="sng" dirty="0" smtClean="0">
                <a:solidFill>
                  <a:srgbClr val="C00000"/>
                </a:solidFill>
                <a:latin typeface="+mj-lt"/>
              </a:rPr>
              <a:t>Kayıt Hatalarının Düzeltilmesi</a:t>
            </a:r>
            <a:r>
              <a:rPr lang="tr-TR" sz="2400" b="1" dirty="0" smtClean="0">
                <a:solidFill>
                  <a:srgbClr val="C00000"/>
                </a:solidFill>
                <a:latin typeface="+mj-lt"/>
              </a:rPr>
              <a:t> </a:t>
            </a:r>
          </a:p>
          <a:p>
            <a:endParaRPr lang="tr-TR" sz="2400" b="1" dirty="0" smtClean="0">
              <a:solidFill>
                <a:srgbClr val="C00000"/>
              </a:solidFill>
              <a:latin typeface="+mj-lt"/>
            </a:endParaRPr>
          </a:p>
          <a:p>
            <a:pPr algn="just"/>
            <a:r>
              <a:rPr lang="tr-TR" sz="2200" b="1" dirty="0" smtClean="0"/>
              <a:t>Taşınırın kodunda, birim maliyet bedelinde veya miktarında hata yapılması durumunda, harcama yetkilisinin onayı üzerine düzenlenecek yeni Taşınır İşlem Fişiyle hatalı kaydın çıkış işlemi yapılır. Daha sonra düzenlenecek Taşınır İşlem Fişiyle de doğru verinin girişi yapılmak suretiyle hata düzeltilir. Muhasebe kayıtlarını etkileyen düzeltmelere ilişkin Taşınır İşlem Fişlerinin bir nüshası muhasebe birimine gönderilir.</a:t>
            </a:r>
            <a:endParaRPr lang="tr-TR" sz="2200" b="1" dirty="0" smtClean="0">
              <a:solidFill>
                <a:srgbClr val="C00000"/>
              </a:solidFill>
            </a:endParaRPr>
          </a:p>
          <a:p>
            <a:endParaRPr lang="tr-TR" sz="2400" dirty="0" smtClean="0"/>
          </a:p>
          <a:p>
            <a:endParaRPr lang="tr-TR" sz="2400" dirty="0" smtClean="0"/>
          </a:p>
          <a:p>
            <a:endParaRPr lang="tr-TR" sz="2400" dirty="0" smtClean="0"/>
          </a:p>
          <a:p>
            <a:endParaRPr lang="tr-TR" sz="2200" dirty="0" smtClean="0"/>
          </a:p>
          <a:p>
            <a:pPr marL="12700" marR="12700" algn="just">
              <a:lnSpc>
                <a:spcPct val="99500"/>
              </a:lnSpc>
              <a:spcBef>
                <a:spcPts val="110"/>
              </a:spcBef>
              <a:tabLst>
                <a:tab pos="482600" algn="l"/>
              </a:tabLst>
            </a:pPr>
            <a:endParaRPr sz="2200" dirty="0">
              <a:cs typeface="Arial"/>
            </a:endParaRPr>
          </a:p>
        </p:txBody>
      </p:sp>
      <p:pic>
        <p:nvPicPr>
          <p:cNvPr id="7" name="6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0" y="590550"/>
            <a:ext cx="4343400" cy="4000500"/>
          </a:xfrm>
          <a:prstGeom prst="rect">
            <a:avLst/>
          </a:prstGeom>
          <a:noFill/>
        </p:spPr>
      </p:pic>
      <p:sp>
        <p:nvSpPr>
          <p:cNvPr id="2" name="object 2"/>
          <p:cNvSpPr/>
          <p:nvPr/>
        </p:nvSpPr>
        <p:spPr>
          <a:xfrm>
            <a:off x="639" y="700405"/>
            <a:ext cx="9143365" cy="0"/>
          </a:xfrm>
          <a:custGeom>
            <a:avLst/>
            <a:gdLst/>
            <a:ahLst/>
            <a:cxnLst/>
            <a:rect l="l" t="t" r="r" b="b"/>
            <a:pathLst>
              <a:path w="9143365">
                <a:moveTo>
                  <a:pt x="0" y="0"/>
                </a:moveTo>
                <a:lnTo>
                  <a:pt x="9143365" y="0"/>
                </a:lnTo>
              </a:path>
            </a:pathLst>
          </a:custGeom>
          <a:ln w="25908">
            <a:solidFill>
              <a:srgbClr val="8A3836"/>
            </a:solidFill>
          </a:ln>
        </p:spPr>
        <p:txBody>
          <a:bodyPr wrap="square" lIns="0" tIns="0" rIns="0" bIns="0" rtlCol="0"/>
          <a:lstStyle/>
          <a:p>
            <a:endParaRPr/>
          </a:p>
        </p:txBody>
      </p:sp>
      <p:sp>
        <p:nvSpPr>
          <p:cNvPr id="3" name="object 3"/>
          <p:cNvSpPr/>
          <p:nvPr/>
        </p:nvSpPr>
        <p:spPr>
          <a:xfrm>
            <a:off x="635" y="2"/>
            <a:ext cx="0" cy="700405"/>
          </a:xfrm>
          <a:custGeom>
            <a:avLst/>
            <a:gdLst/>
            <a:ahLst/>
            <a:cxnLst/>
            <a:rect l="l" t="t" r="r" b="b"/>
            <a:pathLst>
              <a:path h="700405">
                <a:moveTo>
                  <a:pt x="0" y="0"/>
                </a:moveTo>
                <a:lnTo>
                  <a:pt x="0" y="700404"/>
                </a:lnTo>
              </a:path>
            </a:pathLst>
          </a:custGeom>
          <a:ln w="25908">
            <a:solidFill>
              <a:srgbClr val="8A3836"/>
            </a:solidFill>
          </a:ln>
        </p:spPr>
        <p:txBody>
          <a:bodyPr wrap="square" lIns="0" tIns="0" rIns="0" bIns="0" rtlCol="0"/>
          <a:lstStyle/>
          <a:p>
            <a:endParaRPr/>
          </a:p>
        </p:txBody>
      </p:sp>
      <p:sp>
        <p:nvSpPr>
          <p:cNvPr id="4" name="object 4"/>
          <p:cNvSpPr txBox="1">
            <a:spLocks noGrp="1"/>
          </p:cNvSpPr>
          <p:nvPr>
            <p:ph type="title"/>
          </p:nvPr>
        </p:nvSpPr>
        <p:spPr>
          <a:xfrm>
            <a:off x="551180" y="73984"/>
            <a:ext cx="8516620" cy="346249"/>
          </a:xfrm>
          <a:prstGeom prst="rect">
            <a:avLst/>
          </a:prstGeom>
        </p:spPr>
        <p:txBody>
          <a:bodyPr vert="horz" wrap="square" lIns="0" tIns="12700" rIns="0" bIns="0" rtlCol="0">
            <a:spAutoFit/>
          </a:bodyPr>
          <a:lstStyle/>
          <a:p>
            <a:pPr marL="12700" algn="ctr">
              <a:lnSpc>
                <a:spcPts val="2605"/>
              </a:lnSpc>
              <a:spcBef>
                <a:spcPts val="100"/>
              </a:spcBef>
            </a:pPr>
            <a:r>
              <a:rPr lang="tr-TR" sz="2400" spc="-65" dirty="0" smtClean="0">
                <a:latin typeface="+mj-lt"/>
              </a:rPr>
              <a:t>        Taşınır Çeşitli Konular</a:t>
            </a:r>
            <a:endParaRPr sz="2400" spc="-60" dirty="0"/>
          </a:p>
        </p:txBody>
      </p:sp>
      <p:sp>
        <p:nvSpPr>
          <p:cNvPr id="5" name="object 5"/>
          <p:cNvSpPr txBox="1"/>
          <p:nvPr/>
        </p:nvSpPr>
        <p:spPr>
          <a:xfrm>
            <a:off x="381000" y="895350"/>
            <a:ext cx="8532495" cy="5536131"/>
          </a:xfrm>
          <a:prstGeom prst="rect">
            <a:avLst/>
          </a:prstGeom>
        </p:spPr>
        <p:txBody>
          <a:bodyPr vert="horz" wrap="square" lIns="0" tIns="13970" rIns="0" bIns="0" rtlCol="0">
            <a:spAutoFit/>
          </a:bodyPr>
          <a:lstStyle/>
          <a:p>
            <a:r>
              <a:rPr lang="tr-TR" sz="2400" b="1" u="sng" dirty="0" smtClean="0">
                <a:solidFill>
                  <a:srgbClr val="C00000"/>
                </a:solidFill>
                <a:latin typeface="+mj-lt"/>
              </a:rPr>
              <a:t>Dayanıklı Taşınırların Numaralandırılması</a:t>
            </a:r>
            <a:endParaRPr lang="tr-TR" sz="2400" b="1" dirty="0" smtClean="0">
              <a:solidFill>
                <a:srgbClr val="C00000"/>
              </a:solidFill>
              <a:latin typeface="+mj-lt"/>
            </a:endParaRPr>
          </a:p>
          <a:p>
            <a:r>
              <a:rPr lang="tr-TR" sz="2400" b="1" dirty="0" smtClean="0"/>
              <a:t>(</a:t>
            </a:r>
            <a:r>
              <a:rPr lang="tr-TR" sz="2200" b="1" dirty="0" smtClean="0"/>
              <a:t>1)Giriş kaydı yapılan dayanıklı taşınırlara, taşınır kayıt yetkilisi tarafından bir sicil numarası verilir Bu numara yazma, kazıma, damga vurma veya etiket yapıştırma suretiyle taşınırın üzerinde kalıcı olacak şekilde belirtilir. Fiziki veya kullanım özellikleri nedeniyle numaralandırılması mümkün olmayan taşınırlara bu işlem uygulanmaz. </a:t>
            </a:r>
          </a:p>
          <a:p>
            <a:r>
              <a:rPr lang="tr-TR" sz="2200" b="1" dirty="0" smtClean="0"/>
              <a:t>(2) Sicil numarası üç grup rakamdan oluşur. Birinci grup rakam, taşınırın Dayanıklı Taşınırlar Defterinde ayrıntılı izlenmek üzere kaydedildiği taşınır kodundan; ikinci grup rakam, taşınırın giriş kaydedildiği yılın son iki rakamından; üçüncü grup rakam ise taşınıra verilen giriş sıra numarasından oluşur.</a:t>
            </a:r>
            <a:endParaRPr lang="tr-TR" sz="2200" b="1" dirty="0" smtClean="0">
              <a:solidFill>
                <a:srgbClr val="C00000"/>
              </a:solidFill>
            </a:endParaRPr>
          </a:p>
          <a:p>
            <a:endParaRPr lang="tr-TR" sz="2200" dirty="0" smtClean="0"/>
          </a:p>
          <a:p>
            <a:endParaRPr lang="tr-TR" sz="2200" dirty="0" smtClean="0"/>
          </a:p>
          <a:p>
            <a:endParaRPr lang="tr-TR" sz="2400" dirty="0" smtClean="0"/>
          </a:p>
          <a:p>
            <a:endParaRPr lang="tr-TR" sz="2200" dirty="0" smtClean="0"/>
          </a:p>
          <a:p>
            <a:pPr marL="12700" marR="12700" algn="just">
              <a:lnSpc>
                <a:spcPct val="99500"/>
              </a:lnSpc>
              <a:spcBef>
                <a:spcPts val="110"/>
              </a:spcBef>
              <a:tabLst>
                <a:tab pos="482600" algn="l"/>
              </a:tabLst>
            </a:pPr>
            <a:endParaRPr sz="2200" dirty="0">
              <a:cs typeface="Arial"/>
            </a:endParaRPr>
          </a:p>
        </p:txBody>
      </p:sp>
      <p:pic>
        <p:nvPicPr>
          <p:cNvPr id="7" name="6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667000" y="590550"/>
            <a:ext cx="4343400" cy="4000500"/>
          </a:xfrm>
          <a:prstGeom prst="rect">
            <a:avLst/>
          </a:prstGeom>
          <a:noFill/>
        </p:spPr>
      </p:pic>
      <p:sp>
        <p:nvSpPr>
          <p:cNvPr id="2" name="object 2"/>
          <p:cNvSpPr/>
          <p:nvPr/>
        </p:nvSpPr>
        <p:spPr>
          <a:xfrm>
            <a:off x="639" y="700405"/>
            <a:ext cx="9143365" cy="0"/>
          </a:xfrm>
          <a:custGeom>
            <a:avLst/>
            <a:gdLst/>
            <a:ahLst/>
            <a:cxnLst/>
            <a:rect l="l" t="t" r="r" b="b"/>
            <a:pathLst>
              <a:path w="9143365">
                <a:moveTo>
                  <a:pt x="0" y="0"/>
                </a:moveTo>
                <a:lnTo>
                  <a:pt x="9143365" y="0"/>
                </a:lnTo>
              </a:path>
            </a:pathLst>
          </a:custGeom>
          <a:ln w="25908">
            <a:solidFill>
              <a:srgbClr val="8A3836"/>
            </a:solidFill>
          </a:ln>
        </p:spPr>
        <p:txBody>
          <a:bodyPr wrap="square" lIns="0" tIns="0" rIns="0" bIns="0" rtlCol="0"/>
          <a:lstStyle/>
          <a:p>
            <a:endParaRPr/>
          </a:p>
        </p:txBody>
      </p:sp>
      <p:sp>
        <p:nvSpPr>
          <p:cNvPr id="3" name="object 3"/>
          <p:cNvSpPr/>
          <p:nvPr/>
        </p:nvSpPr>
        <p:spPr>
          <a:xfrm>
            <a:off x="635" y="2"/>
            <a:ext cx="0" cy="700405"/>
          </a:xfrm>
          <a:custGeom>
            <a:avLst/>
            <a:gdLst/>
            <a:ahLst/>
            <a:cxnLst/>
            <a:rect l="l" t="t" r="r" b="b"/>
            <a:pathLst>
              <a:path h="700405">
                <a:moveTo>
                  <a:pt x="0" y="0"/>
                </a:moveTo>
                <a:lnTo>
                  <a:pt x="0" y="700404"/>
                </a:lnTo>
              </a:path>
            </a:pathLst>
          </a:custGeom>
          <a:ln w="25908">
            <a:solidFill>
              <a:srgbClr val="8A3836"/>
            </a:solidFill>
          </a:ln>
        </p:spPr>
        <p:txBody>
          <a:bodyPr wrap="square" lIns="0" tIns="0" rIns="0" bIns="0" rtlCol="0"/>
          <a:lstStyle/>
          <a:p>
            <a:endParaRPr/>
          </a:p>
        </p:txBody>
      </p:sp>
      <p:sp>
        <p:nvSpPr>
          <p:cNvPr id="4" name="object 4"/>
          <p:cNvSpPr txBox="1">
            <a:spLocks noGrp="1"/>
          </p:cNvSpPr>
          <p:nvPr>
            <p:ph type="title"/>
          </p:nvPr>
        </p:nvSpPr>
        <p:spPr>
          <a:xfrm>
            <a:off x="551180" y="73984"/>
            <a:ext cx="8516620" cy="346249"/>
          </a:xfrm>
          <a:prstGeom prst="rect">
            <a:avLst/>
          </a:prstGeom>
        </p:spPr>
        <p:txBody>
          <a:bodyPr vert="horz" wrap="square" lIns="0" tIns="12700" rIns="0" bIns="0" rtlCol="0">
            <a:spAutoFit/>
          </a:bodyPr>
          <a:lstStyle/>
          <a:p>
            <a:pPr marL="12700" algn="ctr">
              <a:lnSpc>
                <a:spcPts val="2605"/>
              </a:lnSpc>
              <a:spcBef>
                <a:spcPts val="100"/>
              </a:spcBef>
            </a:pPr>
            <a:r>
              <a:rPr lang="tr-TR" sz="2400" spc="-65" dirty="0" smtClean="0">
                <a:latin typeface="+mj-lt"/>
              </a:rPr>
              <a:t>        Taşınır Çeşitli Konular</a:t>
            </a:r>
            <a:endParaRPr sz="2400" spc="-60" dirty="0"/>
          </a:p>
        </p:txBody>
      </p:sp>
      <p:sp>
        <p:nvSpPr>
          <p:cNvPr id="5" name="object 5"/>
          <p:cNvSpPr txBox="1"/>
          <p:nvPr/>
        </p:nvSpPr>
        <p:spPr>
          <a:xfrm>
            <a:off x="381000" y="895350"/>
            <a:ext cx="8532495" cy="3289362"/>
          </a:xfrm>
          <a:prstGeom prst="rect">
            <a:avLst/>
          </a:prstGeom>
        </p:spPr>
        <p:txBody>
          <a:bodyPr vert="horz" wrap="square" lIns="0" tIns="13970" rIns="0" bIns="0" rtlCol="0">
            <a:spAutoFit/>
          </a:bodyPr>
          <a:lstStyle/>
          <a:p>
            <a:r>
              <a:rPr lang="tr-TR" sz="2400" b="1" dirty="0" smtClean="0"/>
              <a:t>Yeni kurulan birimlerde(Taşınır kayıt ve yönetim sisteminde işlem yapabilmeniz için)  Taşınır SGB kullanıcısı tarafından birimin </a:t>
            </a:r>
            <a:r>
              <a:rPr lang="tr-TR" sz="2400" b="1" dirty="0" smtClean="0">
                <a:solidFill>
                  <a:srgbClr val="C00000"/>
                </a:solidFill>
              </a:rPr>
              <a:t>aktif </a:t>
            </a:r>
            <a:r>
              <a:rPr lang="tr-TR" sz="2400" b="1" dirty="0" smtClean="0"/>
              <a:t>duruma getirilmesi gerekmektedir.</a:t>
            </a:r>
            <a:endParaRPr lang="tr-TR" sz="2400" dirty="0" smtClean="0"/>
          </a:p>
          <a:p>
            <a:r>
              <a:rPr lang="tr-TR" sz="2400" b="1" dirty="0" smtClean="0"/>
              <a:t> </a:t>
            </a:r>
            <a:endParaRPr lang="tr-TR" sz="2400" dirty="0" smtClean="0"/>
          </a:p>
          <a:p>
            <a:endParaRPr lang="tr-TR" sz="2400" dirty="0" smtClean="0"/>
          </a:p>
          <a:p>
            <a:endParaRPr lang="tr-TR" sz="2400" dirty="0" smtClean="0"/>
          </a:p>
          <a:p>
            <a:endParaRPr lang="tr-TR" sz="2400" dirty="0" smtClean="0"/>
          </a:p>
          <a:p>
            <a:endParaRPr lang="tr-TR" sz="2200" dirty="0" smtClean="0"/>
          </a:p>
          <a:p>
            <a:pPr marL="12700" marR="12700" algn="just">
              <a:lnSpc>
                <a:spcPct val="99500"/>
              </a:lnSpc>
              <a:spcBef>
                <a:spcPts val="110"/>
              </a:spcBef>
              <a:tabLst>
                <a:tab pos="482600" algn="l"/>
              </a:tabLst>
            </a:pPr>
            <a:endParaRPr sz="2200" dirty="0">
              <a:cs typeface="Arial"/>
            </a:endParaRPr>
          </a:p>
        </p:txBody>
      </p:sp>
      <p:pic>
        <p:nvPicPr>
          <p:cNvPr id="7" name="6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 y="2196670"/>
            <a:ext cx="9145905" cy="461009"/>
          </a:xfrm>
          <a:custGeom>
            <a:avLst/>
            <a:gdLst/>
            <a:ahLst/>
            <a:cxnLst/>
            <a:rect l="l" t="t" r="r" b="b"/>
            <a:pathLst>
              <a:path w="9145905" h="461010">
                <a:moveTo>
                  <a:pt x="0" y="460552"/>
                </a:moveTo>
                <a:lnTo>
                  <a:pt x="9145778" y="460552"/>
                </a:lnTo>
                <a:lnTo>
                  <a:pt x="9145778" y="0"/>
                </a:lnTo>
                <a:lnTo>
                  <a:pt x="0" y="0"/>
                </a:lnTo>
                <a:lnTo>
                  <a:pt x="0" y="460552"/>
                </a:lnTo>
                <a:close/>
              </a:path>
            </a:pathLst>
          </a:custGeom>
          <a:solidFill>
            <a:srgbClr val="C00000"/>
          </a:solidFill>
        </p:spPr>
        <p:txBody>
          <a:bodyPr wrap="square" lIns="0" tIns="0" rIns="0" bIns="0" rtlCol="0"/>
          <a:lstStyle/>
          <a:p>
            <a:endParaRPr>
              <a:solidFill>
                <a:schemeClr val="accent5">
                  <a:lumMod val="40000"/>
                  <a:lumOff val="60000"/>
                </a:schemeClr>
              </a:solidFill>
            </a:endParaRPr>
          </a:p>
        </p:txBody>
      </p:sp>
      <p:sp>
        <p:nvSpPr>
          <p:cNvPr id="3" name="object 3"/>
          <p:cNvSpPr txBox="1">
            <a:spLocks noGrp="1"/>
          </p:cNvSpPr>
          <p:nvPr>
            <p:ph type="title"/>
          </p:nvPr>
        </p:nvSpPr>
        <p:spPr>
          <a:xfrm>
            <a:off x="2667000" y="2150146"/>
            <a:ext cx="3301365" cy="505267"/>
          </a:xfrm>
          <a:prstGeom prst="rect">
            <a:avLst/>
          </a:prstGeom>
        </p:spPr>
        <p:txBody>
          <a:bodyPr vert="horz" wrap="square" lIns="0" tIns="12700" rIns="0" bIns="0" rtlCol="0">
            <a:spAutoFit/>
          </a:bodyPr>
          <a:lstStyle/>
          <a:p>
            <a:pPr marL="12700">
              <a:lnSpc>
                <a:spcPct val="100000"/>
              </a:lnSpc>
              <a:spcBef>
                <a:spcPts val="100"/>
              </a:spcBef>
            </a:pPr>
            <a:r>
              <a:rPr sz="3200" spc="-190" smtClean="0">
                <a:solidFill>
                  <a:srgbClr val="F0F0F0"/>
                </a:solidFill>
              </a:rPr>
              <a:t>Teşekkür</a:t>
            </a:r>
            <a:r>
              <a:rPr lang="tr-TR" sz="3200" spc="-190" dirty="0" smtClean="0">
                <a:solidFill>
                  <a:srgbClr val="F0F0F0"/>
                </a:solidFill>
              </a:rPr>
              <a:t>  </a:t>
            </a:r>
            <a:r>
              <a:rPr sz="3200" spc="-190" smtClean="0">
                <a:solidFill>
                  <a:srgbClr val="F0F0F0"/>
                </a:solidFill>
              </a:rPr>
              <a:t>Ederim</a:t>
            </a:r>
            <a:r>
              <a:rPr lang="tr-TR" sz="3200" spc="-190" dirty="0" smtClean="0">
                <a:solidFill>
                  <a:srgbClr val="F0F0F0"/>
                </a:solidFill>
              </a:rPr>
              <a:t> </a:t>
            </a:r>
            <a:endParaRPr sz="32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txBox="1">
            <a:spLocks noGrp="1"/>
          </p:cNvSpPr>
          <p:nvPr>
            <p:ph type="title"/>
          </p:nvPr>
        </p:nvSpPr>
        <p:spPr>
          <a:xfrm>
            <a:off x="2469009" y="60627"/>
            <a:ext cx="4208145" cy="381515"/>
          </a:xfrm>
          <a:prstGeom prst="rect">
            <a:avLst/>
          </a:prstGeom>
        </p:spPr>
        <p:txBody>
          <a:bodyPr vert="horz" wrap="square" lIns="0" tIns="12065" rIns="0" bIns="0" rtlCol="0">
            <a:spAutoFit/>
          </a:bodyPr>
          <a:lstStyle/>
          <a:p>
            <a:pPr marL="12700" algn="ctr">
              <a:lnSpc>
                <a:spcPct val="100000"/>
              </a:lnSpc>
              <a:spcBef>
                <a:spcPts val="95"/>
              </a:spcBef>
            </a:pPr>
            <a:r>
              <a:rPr lang="tr-TR" sz="2400" spc="-5" dirty="0" smtClean="0">
                <a:solidFill>
                  <a:srgbClr val="C00000"/>
                </a:solidFill>
                <a:latin typeface="+mj-lt"/>
                <a:cs typeface="Arial"/>
              </a:rPr>
              <a:t>Cetveller</a:t>
            </a:r>
            <a:endParaRPr sz="2400" dirty="0">
              <a:solidFill>
                <a:srgbClr val="C00000"/>
              </a:solidFill>
              <a:latin typeface="+mj-lt"/>
              <a:cs typeface="Arial"/>
            </a:endParaRPr>
          </a:p>
        </p:txBody>
      </p:sp>
      <p:sp>
        <p:nvSpPr>
          <p:cNvPr id="3" name="object 3"/>
          <p:cNvSpPr txBox="1"/>
          <p:nvPr/>
        </p:nvSpPr>
        <p:spPr>
          <a:xfrm>
            <a:off x="328679" y="1123950"/>
            <a:ext cx="7425055" cy="621324"/>
          </a:xfrm>
          <a:prstGeom prst="rect">
            <a:avLst/>
          </a:prstGeom>
        </p:spPr>
        <p:txBody>
          <a:bodyPr vert="horz" wrap="square" lIns="0" tIns="13335" rIns="0" bIns="0" rtlCol="0">
            <a:spAutoFit/>
          </a:bodyPr>
          <a:lstStyle/>
          <a:p>
            <a:pPr>
              <a:lnSpc>
                <a:spcPct val="100000"/>
              </a:lnSpc>
              <a:spcBef>
                <a:spcPts val="35"/>
              </a:spcBef>
            </a:pPr>
            <a:endParaRPr sz="2050" dirty="0">
              <a:latin typeface="Times New Roman"/>
              <a:cs typeface="Times New Roman"/>
            </a:endParaRPr>
          </a:p>
          <a:p>
            <a:pPr marL="1727200">
              <a:lnSpc>
                <a:spcPct val="100000"/>
              </a:lnSpc>
            </a:pPr>
            <a:endParaRPr sz="1900" dirty="0">
              <a:latin typeface="Arial"/>
              <a:cs typeface="Arial"/>
            </a:endParaRPr>
          </a:p>
        </p:txBody>
      </p:sp>
      <p:sp>
        <p:nvSpPr>
          <p:cNvPr id="4" name="3 Metin kutusu"/>
          <p:cNvSpPr txBox="1"/>
          <p:nvPr/>
        </p:nvSpPr>
        <p:spPr>
          <a:xfrm>
            <a:off x="152400" y="1200150"/>
            <a:ext cx="7848600" cy="2462213"/>
          </a:xfrm>
          <a:prstGeom prst="rect">
            <a:avLst/>
          </a:prstGeom>
          <a:noFill/>
        </p:spPr>
        <p:txBody>
          <a:bodyPr wrap="square" rtlCol="0">
            <a:spAutoFit/>
          </a:bodyPr>
          <a:lstStyle/>
          <a:p>
            <a:pPr>
              <a:buFont typeface="Wingdings" pitchFamily="2" charset="2"/>
              <a:buChar char="v"/>
            </a:pPr>
            <a:r>
              <a:rPr lang="tr-TR" sz="2200" dirty="0" smtClean="0"/>
              <a:t>Sayım ve Döküm Cetveli (Örnek:13)</a:t>
            </a:r>
          </a:p>
          <a:p>
            <a:pPr>
              <a:buFont typeface="Wingdings" pitchFamily="2" charset="2"/>
              <a:buChar char="v"/>
            </a:pPr>
            <a:r>
              <a:rPr lang="tr-TR" sz="2200" dirty="0" smtClean="0"/>
              <a:t>Harcama Birimi Mal Yönetim Hesabı (Örnek:14)</a:t>
            </a:r>
          </a:p>
          <a:p>
            <a:pPr>
              <a:buFont typeface="Wingdings" pitchFamily="2" charset="2"/>
              <a:buChar char="v"/>
            </a:pPr>
            <a:r>
              <a:rPr lang="tr-TR" sz="2200" dirty="0" smtClean="0"/>
              <a:t>Taşınır Hesap Cetvel (örnek:15)</a:t>
            </a:r>
          </a:p>
          <a:p>
            <a:pPr>
              <a:buFont typeface="Wingdings" pitchFamily="2" charset="2"/>
              <a:buChar char="v"/>
            </a:pPr>
            <a:r>
              <a:rPr lang="tr-TR" sz="2200" dirty="0" smtClean="0"/>
              <a:t>İdare Taşınır Mal Yönetim Hesabı Cetvel (Örnek:16)</a:t>
            </a:r>
          </a:p>
          <a:p>
            <a:pPr>
              <a:buFont typeface="Wingdings" pitchFamily="2" charset="2"/>
              <a:buChar char="v"/>
            </a:pPr>
            <a:r>
              <a:rPr lang="tr-TR" sz="2200" dirty="0" smtClean="0"/>
              <a:t>İdare Taşınır Mal Yönetim Hesabı İcmal Cetvel (Örnek:17)</a:t>
            </a:r>
          </a:p>
          <a:p>
            <a:pPr>
              <a:buFont typeface="Wingdings" pitchFamily="2" charset="2"/>
              <a:buChar char="v"/>
            </a:pPr>
            <a:r>
              <a:rPr lang="tr-TR" sz="2200" dirty="0" smtClean="0"/>
              <a:t>Müze ve Kütüphane Yönetim Hesabı Cetvel (Örnek:18)</a:t>
            </a:r>
            <a:endParaRPr lang="tr-TR" sz="2200" dirty="0" smtClean="0">
              <a:sym typeface="Wingdings" pitchFamily="2" charset="2"/>
            </a:endParaRPr>
          </a:p>
          <a:p>
            <a:pPr>
              <a:buFont typeface="Wingdings" pitchFamily="2" charset="2"/>
              <a:buChar char="v"/>
            </a:pPr>
            <a:r>
              <a:rPr lang="tr-TR" sz="2200" dirty="0" smtClean="0">
                <a:sym typeface="Wingdings" pitchFamily="2" charset="2"/>
              </a:rPr>
              <a:t>Tesis Bileşenleri Cetvel (Örnek:19)</a:t>
            </a:r>
          </a:p>
        </p:txBody>
      </p:sp>
      <p:pic>
        <p:nvPicPr>
          <p:cNvPr id="5" name="4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txBox="1">
            <a:spLocks noGrp="1"/>
          </p:cNvSpPr>
          <p:nvPr>
            <p:ph type="title"/>
          </p:nvPr>
        </p:nvSpPr>
        <p:spPr>
          <a:xfrm>
            <a:off x="3854322" y="43393"/>
            <a:ext cx="1435100" cy="382156"/>
          </a:xfrm>
          <a:prstGeom prst="rect">
            <a:avLst/>
          </a:prstGeom>
        </p:spPr>
        <p:txBody>
          <a:bodyPr vert="horz" wrap="square" lIns="0" tIns="12700" rIns="0" bIns="0" rtlCol="0">
            <a:spAutoFit/>
          </a:bodyPr>
          <a:lstStyle/>
          <a:p>
            <a:pPr marL="12700">
              <a:lnSpc>
                <a:spcPct val="100000"/>
              </a:lnSpc>
              <a:spcBef>
                <a:spcPts val="100"/>
              </a:spcBef>
            </a:pPr>
            <a:r>
              <a:rPr lang="tr-TR" sz="2400" spc="-5" dirty="0" smtClean="0">
                <a:solidFill>
                  <a:srgbClr val="933735"/>
                </a:solidFill>
                <a:latin typeface="+mj-lt"/>
                <a:cs typeface="Arial"/>
              </a:rPr>
              <a:t>Dayanak</a:t>
            </a:r>
            <a:endParaRPr sz="2400" spc="-5" dirty="0">
              <a:solidFill>
                <a:srgbClr val="933735"/>
              </a:solidFill>
              <a:latin typeface="+mj-lt"/>
              <a:cs typeface="Arial"/>
            </a:endParaRPr>
          </a:p>
        </p:txBody>
      </p:sp>
      <p:sp>
        <p:nvSpPr>
          <p:cNvPr id="3" name="object 3"/>
          <p:cNvSpPr txBox="1"/>
          <p:nvPr/>
        </p:nvSpPr>
        <p:spPr>
          <a:xfrm>
            <a:off x="304800" y="819150"/>
            <a:ext cx="8496935" cy="1366849"/>
          </a:xfrm>
          <a:prstGeom prst="rect">
            <a:avLst/>
          </a:prstGeom>
        </p:spPr>
        <p:txBody>
          <a:bodyPr vert="horz" wrap="square" lIns="0" tIns="13335" rIns="0" bIns="0" rtlCol="0">
            <a:spAutoFit/>
          </a:bodyPr>
          <a:lstStyle/>
          <a:p>
            <a:pPr marL="12700">
              <a:lnSpc>
                <a:spcPct val="100000"/>
              </a:lnSpc>
              <a:spcBef>
                <a:spcPts val="105"/>
              </a:spcBef>
            </a:pPr>
            <a:endParaRPr lang="tr-TR" sz="2200" spc="-5" dirty="0" smtClean="0">
              <a:solidFill>
                <a:srgbClr val="C00000"/>
              </a:solidFill>
              <a:cs typeface="Arial"/>
            </a:endParaRPr>
          </a:p>
          <a:p>
            <a:pPr marL="12700">
              <a:lnSpc>
                <a:spcPct val="100000"/>
              </a:lnSpc>
              <a:spcBef>
                <a:spcPts val="105"/>
              </a:spcBef>
            </a:pPr>
            <a:r>
              <a:rPr sz="2200" b="1" spc="-5" smtClean="0">
                <a:solidFill>
                  <a:srgbClr val="C00000"/>
                </a:solidFill>
                <a:cs typeface="Arial"/>
              </a:rPr>
              <a:t>5018 </a:t>
            </a:r>
            <a:r>
              <a:rPr sz="2200" b="1" spc="-5" dirty="0">
                <a:solidFill>
                  <a:srgbClr val="C00000"/>
                </a:solidFill>
                <a:cs typeface="Arial"/>
              </a:rPr>
              <a:t>sayılı </a:t>
            </a:r>
            <a:r>
              <a:rPr sz="2200" b="1" dirty="0">
                <a:solidFill>
                  <a:srgbClr val="C00000"/>
                </a:solidFill>
                <a:cs typeface="Arial"/>
              </a:rPr>
              <a:t>Kamu Malî </a:t>
            </a:r>
            <a:r>
              <a:rPr sz="2200" b="1" spc="-5" dirty="0">
                <a:solidFill>
                  <a:srgbClr val="C00000"/>
                </a:solidFill>
                <a:cs typeface="Arial"/>
              </a:rPr>
              <a:t>Yönetimi </a:t>
            </a:r>
            <a:r>
              <a:rPr sz="2200" b="1" dirty="0">
                <a:solidFill>
                  <a:srgbClr val="C00000"/>
                </a:solidFill>
                <a:cs typeface="Arial"/>
              </a:rPr>
              <a:t>ve Kontrol</a:t>
            </a:r>
            <a:r>
              <a:rPr sz="2200" b="1" spc="-30" dirty="0">
                <a:solidFill>
                  <a:srgbClr val="C00000"/>
                </a:solidFill>
                <a:cs typeface="Arial"/>
              </a:rPr>
              <a:t> </a:t>
            </a:r>
            <a:r>
              <a:rPr sz="2200" b="1" dirty="0">
                <a:solidFill>
                  <a:srgbClr val="C00000"/>
                </a:solidFill>
                <a:cs typeface="Arial"/>
              </a:rPr>
              <a:t>Kanunu</a:t>
            </a:r>
            <a:endParaRPr sz="2200" b="1" dirty="0">
              <a:cs typeface="Arial"/>
            </a:endParaRPr>
          </a:p>
          <a:p>
            <a:pPr>
              <a:lnSpc>
                <a:spcPct val="100000"/>
              </a:lnSpc>
              <a:spcBef>
                <a:spcPts val="40"/>
              </a:spcBef>
            </a:pPr>
            <a:endParaRPr sz="2050" dirty="0">
              <a:cs typeface="Times New Roman"/>
            </a:endParaRPr>
          </a:p>
          <a:p>
            <a:pPr marL="12700" marR="5080" algn="just">
              <a:lnSpc>
                <a:spcPct val="99300"/>
              </a:lnSpc>
              <a:spcBef>
                <a:spcPts val="65"/>
              </a:spcBef>
            </a:pPr>
            <a:r>
              <a:rPr lang="tr-TR" sz="2000" dirty="0" smtClean="0">
                <a:solidFill>
                  <a:srgbClr val="C00000"/>
                </a:solidFill>
                <a:cs typeface="Arial"/>
              </a:rPr>
              <a:t> </a:t>
            </a:r>
            <a:r>
              <a:rPr lang="tr-TR" sz="2200" dirty="0" smtClean="0">
                <a:cs typeface="Arial"/>
              </a:rPr>
              <a:t>5018 sayılı kanunun 44.maddesine istinaden hazırlanmıştır.</a:t>
            </a:r>
            <a:endParaRPr sz="2200" dirty="0">
              <a:cs typeface="Arial"/>
            </a:endParaRPr>
          </a:p>
        </p:txBody>
      </p:sp>
      <p:pic>
        <p:nvPicPr>
          <p:cNvPr id="4" name="3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DİLEK - PC\Downloads\thumbnail3-ConvertImage.jpg"/>
          <p:cNvPicPr>
            <a:picLocks noChangeAspect="1" noChangeArrowheads="1"/>
          </p:cNvPicPr>
          <p:nvPr/>
        </p:nvPicPr>
        <p:blipFill>
          <a:blip r:embed="rId2" cstate="print">
            <a:lum bright="81000" contrast="-76000"/>
          </a:blip>
          <a:srcRect/>
          <a:stretch>
            <a:fillRect/>
          </a:stretch>
        </p:blipFill>
        <p:spPr bwMode="auto">
          <a:xfrm>
            <a:off x="2590801" y="590550"/>
            <a:ext cx="4343400" cy="4000500"/>
          </a:xfrm>
          <a:prstGeom prst="rect">
            <a:avLst/>
          </a:prstGeom>
          <a:noFill/>
        </p:spPr>
      </p:pic>
      <p:sp>
        <p:nvSpPr>
          <p:cNvPr id="2" name="object 2"/>
          <p:cNvSpPr txBox="1">
            <a:spLocks noGrp="1"/>
          </p:cNvSpPr>
          <p:nvPr>
            <p:ph type="title"/>
          </p:nvPr>
        </p:nvSpPr>
        <p:spPr>
          <a:xfrm>
            <a:off x="4058543" y="28006"/>
            <a:ext cx="1029969" cy="382797"/>
          </a:xfrm>
          <a:prstGeom prst="rect">
            <a:avLst/>
          </a:prstGeom>
        </p:spPr>
        <p:txBody>
          <a:bodyPr vert="horz" wrap="square" lIns="0" tIns="13335" rIns="0" bIns="0" rtlCol="0">
            <a:spAutoFit/>
          </a:bodyPr>
          <a:lstStyle/>
          <a:p>
            <a:pPr marL="12700">
              <a:lnSpc>
                <a:spcPct val="100000"/>
              </a:lnSpc>
              <a:spcBef>
                <a:spcPts val="105"/>
              </a:spcBef>
            </a:pPr>
            <a:r>
              <a:rPr sz="2400" dirty="0">
                <a:solidFill>
                  <a:srgbClr val="933735"/>
                </a:solidFill>
                <a:latin typeface="+mj-lt"/>
                <a:cs typeface="Arial"/>
              </a:rPr>
              <a:t>Amaç</a:t>
            </a:r>
            <a:endParaRPr sz="2400" dirty="0">
              <a:latin typeface="+mj-lt"/>
              <a:cs typeface="Arial"/>
            </a:endParaRPr>
          </a:p>
        </p:txBody>
      </p:sp>
      <p:sp>
        <p:nvSpPr>
          <p:cNvPr id="3" name="object 3"/>
          <p:cNvSpPr txBox="1"/>
          <p:nvPr/>
        </p:nvSpPr>
        <p:spPr>
          <a:xfrm>
            <a:off x="7797800" y="68072"/>
            <a:ext cx="938530" cy="289823"/>
          </a:xfrm>
          <a:prstGeom prst="rect">
            <a:avLst/>
          </a:prstGeom>
        </p:spPr>
        <p:txBody>
          <a:bodyPr vert="horz" wrap="square" lIns="0" tIns="12700" rIns="0" bIns="0" rtlCol="0">
            <a:spAutoFit/>
          </a:bodyPr>
          <a:lstStyle/>
          <a:p>
            <a:pPr marL="12700">
              <a:lnSpc>
                <a:spcPct val="100000"/>
              </a:lnSpc>
              <a:spcBef>
                <a:spcPts val="100"/>
              </a:spcBef>
            </a:pPr>
            <a:r>
              <a:rPr sz="1800" spc="-135" dirty="0">
                <a:solidFill>
                  <a:srgbClr val="800000"/>
                </a:solidFill>
                <a:latin typeface="Arial"/>
                <a:cs typeface="Arial"/>
              </a:rPr>
              <a:t>MADDE</a:t>
            </a:r>
            <a:r>
              <a:rPr sz="1800" spc="-125" dirty="0">
                <a:solidFill>
                  <a:srgbClr val="800000"/>
                </a:solidFill>
                <a:latin typeface="Arial"/>
                <a:cs typeface="Arial"/>
              </a:rPr>
              <a:t> </a:t>
            </a:r>
            <a:r>
              <a:rPr sz="1800" spc="-110" dirty="0">
                <a:solidFill>
                  <a:srgbClr val="800000"/>
                </a:solidFill>
                <a:latin typeface="Arial"/>
                <a:cs typeface="Arial"/>
              </a:rPr>
              <a:t>1</a:t>
            </a:r>
            <a:endParaRPr sz="1800">
              <a:latin typeface="Arial"/>
              <a:cs typeface="Arial"/>
            </a:endParaRPr>
          </a:p>
        </p:txBody>
      </p:sp>
      <p:sp>
        <p:nvSpPr>
          <p:cNvPr id="4" name="object 4"/>
          <p:cNvSpPr txBox="1"/>
          <p:nvPr/>
        </p:nvSpPr>
        <p:spPr>
          <a:xfrm>
            <a:off x="328675" y="732791"/>
            <a:ext cx="7997190" cy="2303836"/>
          </a:xfrm>
          <a:prstGeom prst="rect">
            <a:avLst/>
          </a:prstGeom>
        </p:spPr>
        <p:txBody>
          <a:bodyPr vert="horz" wrap="square" lIns="0" tIns="13335" rIns="0" bIns="0" rtlCol="0">
            <a:spAutoFit/>
          </a:bodyPr>
          <a:lstStyle/>
          <a:p>
            <a:pPr marL="12700">
              <a:lnSpc>
                <a:spcPct val="100000"/>
              </a:lnSpc>
              <a:spcBef>
                <a:spcPts val="105"/>
              </a:spcBef>
            </a:pPr>
            <a:endParaRPr lang="tr-TR" sz="2200" b="1" dirty="0" smtClean="0">
              <a:solidFill>
                <a:srgbClr val="C00000"/>
              </a:solidFill>
              <a:cs typeface="Arial"/>
            </a:endParaRPr>
          </a:p>
          <a:p>
            <a:pPr marL="12700">
              <a:lnSpc>
                <a:spcPct val="100000"/>
              </a:lnSpc>
              <a:spcBef>
                <a:spcPts val="105"/>
              </a:spcBef>
            </a:pPr>
            <a:r>
              <a:rPr sz="2200" b="1" smtClean="0">
                <a:solidFill>
                  <a:srgbClr val="C00000"/>
                </a:solidFill>
                <a:cs typeface="Arial"/>
              </a:rPr>
              <a:t>Yönetmeliğin</a:t>
            </a:r>
            <a:r>
              <a:rPr sz="2200" b="1" spc="-5" smtClean="0">
                <a:solidFill>
                  <a:srgbClr val="C00000"/>
                </a:solidFill>
                <a:cs typeface="Arial"/>
              </a:rPr>
              <a:t> </a:t>
            </a:r>
            <a:r>
              <a:rPr sz="2200" b="1" spc="-5" dirty="0">
                <a:solidFill>
                  <a:srgbClr val="C00000"/>
                </a:solidFill>
                <a:cs typeface="Arial"/>
              </a:rPr>
              <a:t>amacı,</a:t>
            </a:r>
            <a:endParaRPr sz="2200" dirty="0">
              <a:cs typeface="Arial"/>
            </a:endParaRPr>
          </a:p>
          <a:p>
            <a:pPr>
              <a:lnSpc>
                <a:spcPct val="100000"/>
              </a:lnSpc>
              <a:spcBef>
                <a:spcPts val="25"/>
              </a:spcBef>
            </a:pPr>
            <a:endParaRPr sz="2200" dirty="0">
              <a:cs typeface="Times New Roman"/>
            </a:endParaRPr>
          </a:p>
          <a:p>
            <a:pPr marL="299085" marR="5080" indent="-286385">
              <a:lnSpc>
                <a:spcPts val="2390"/>
              </a:lnSpc>
              <a:spcBef>
                <a:spcPts val="5"/>
              </a:spcBef>
              <a:buFont typeface="Wingdings"/>
              <a:buChar char=""/>
              <a:tabLst>
                <a:tab pos="299720" algn="l"/>
              </a:tabLst>
            </a:pPr>
            <a:r>
              <a:rPr sz="2200" spc="-5" dirty="0">
                <a:cs typeface="Arial"/>
              </a:rPr>
              <a:t>Kaynağına ve edinme yöntemine bakılmaksızın </a:t>
            </a:r>
            <a:r>
              <a:rPr sz="2200" dirty="0">
                <a:cs typeface="Arial"/>
              </a:rPr>
              <a:t>kamu </a:t>
            </a:r>
            <a:r>
              <a:rPr sz="2200" spc="-5" dirty="0">
                <a:cs typeface="Arial"/>
              </a:rPr>
              <a:t>idarelerine </a:t>
            </a:r>
            <a:r>
              <a:rPr sz="2200" spc="-10" dirty="0">
                <a:cs typeface="Arial"/>
              </a:rPr>
              <a:t>ait  </a:t>
            </a:r>
            <a:r>
              <a:rPr sz="2200" spc="-5" dirty="0">
                <a:cs typeface="Arial"/>
              </a:rPr>
              <a:t>taşınır </a:t>
            </a:r>
            <a:r>
              <a:rPr sz="2200" dirty="0">
                <a:cs typeface="Arial"/>
              </a:rPr>
              <a:t>malların </a:t>
            </a:r>
            <a:r>
              <a:rPr sz="2200" spc="-5" dirty="0">
                <a:cs typeface="Arial"/>
              </a:rPr>
              <a:t>kaydı, </a:t>
            </a:r>
            <a:r>
              <a:rPr sz="2200" dirty="0">
                <a:cs typeface="Arial"/>
              </a:rPr>
              <a:t>muhafazası </a:t>
            </a:r>
            <a:r>
              <a:rPr sz="2200" spc="-10" dirty="0">
                <a:cs typeface="Arial"/>
              </a:rPr>
              <a:t>ve </a:t>
            </a:r>
            <a:r>
              <a:rPr sz="2200" dirty="0">
                <a:cs typeface="Arial"/>
              </a:rPr>
              <a:t>kullanımı </a:t>
            </a:r>
            <a:r>
              <a:rPr sz="2200" spc="-5" dirty="0">
                <a:cs typeface="Arial"/>
              </a:rPr>
              <a:t>ile </a:t>
            </a:r>
            <a:r>
              <a:rPr sz="2200" dirty="0">
                <a:cs typeface="Arial"/>
              </a:rPr>
              <a:t>yönetim</a:t>
            </a:r>
            <a:r>
              <a:rPr sz="2200" spc="-215" dirty="0">
                <a:cs typeface="Arial"/>
              </a:rPr>
              <a:t> </a:t>
            </a:r>
            <a:r>
              <a:rPr sz="2200" spc="-5" dirty="0">
                <a:cs typeface="Arial"/>
              </a:rPr>
              <a:t>hesabının  </a:t>
            </a:r>
            <a:r>
              <a:rPr sz="2200" dirty="0">
                <a:cs typeface="Arial"/>
              </a:rPr>
              <a:t>verilmesi,</a:t>
            </a:r>
          </a:p>
          <a:p>
            <a:pPr>
              <a:lnSpc>
                <a:spcPct val="100000"/>
              </a:lnSpc>
              <a:spcBef>
                <a:spcPts val="15"/>
              </a:spcBef>
            </a:pPr>
            <a:endParaRPr sz="2200" dirty="0">
              <a:cs typeface="Times New Roman"/>
            </a:endParaRPr>
          </a:p>
        </p:txBody>
      </p:sp>
      <p:pic>
        <p:nvPicPr>
          <p:cNvPr id="5" name="4 Resim" descr="e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36978" cy="936978"/>
          </a:xfrm>
          <a:prstGeom prst="rect">
            <a:avLst/>
          </a:prstGeom>
          <a:noFill/>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1162</TotalTime>
  <Words>3188</Words>
  <Application>Microsoft Office PowerPoint</Application>
  <PresentationFormat>Ekran Gösterisi (16:9)</PresentationFormat>
  <Paragraphs>447</Paragraphs>
  <Slides>67</Slides>
  <Notes>1</Notes>
  <HiddenSlides>0</HiddenSlides>
  <MMClips>0</MMClips>
  <ScaleCrop>false</ScaleCrop>
  <HeadingPairs>
    <vt:vector size="4" baseType="variant">
      <vt:variant>
        <vt:lpstr>Tema</vt:lpstr>
      </vt:variant>
      <vt:variant>
        <vt:i4>1</vt:i4>
      </vt:variant>
      <vt:variant>
        <vt:lpstr>Slayt Başlıkları</vt:lpstr>
      </vt:variant>
      <vt:variant>
        <vt:i4>67</vt:i4>
      </vt:variant>
    </vt:vector>
  </HeadingPairs>
  <TitlesOfParts>
    <vt:vector size="68" baseType="lpstr">
      <vt:lpstr>Office Theme</vt:lpstr>
      <vt:lpstr>TAŞINIR MAL YÖNETMELİĞİ </vt:lpstr>
      <vt:lpstr>                                                Yürürlük</vt:lpstr>
      <vt:lpstr>.</vt:lpstr>
      <vt:lpstr>Yönetmelik  Değişiklikleri</vt:lpstr>
      <vt:lpstr> Defterler</vt:lpstr>
      <vt:lpstr>Belgeler</vt:lpstr>
      <vt:lpstr>Cetveller</vt:lpstr>
      <vt:lpstr>Dayanak</vt:lpstr>
      <vt:lpstr>Amaç</vt:lpstr>
      <vt:lpstr>        Kapsam (İdareler Yönünden)</vt:lpstr>
      <vt:lpstr>       Kapsamda Olmayan Taşınırlar (İstisnalar)</vt:lpstr>
      <vt:lpstr>Kapsam (Taşınır  Mallar Yönünden)</vt:lpstr>
      <vt:lpstr>Tanımlar</vt:lpstr>
      <vt:lpstr>Roller ve Sorumlular</vt:lpstr>
      <vt:lpstr> Harcama  yetkilileri     ve   sorumluluk</vt:lpstr>
      <vt:lpstr>Taşınırda   sorumluluk</vt:lpstr>
      <vt:lpstr>Taşınır kontrol yetkilisi</vt:lpstr>
      <vt:lpstr>      Taşınır   kontrol                 yetkililerinin  görev    ve               sorumlulukları</vt:lpstr>
      <vt:lpstr>Taşınır kontrol                                          yetkilileri</vt:lpstr>
      <vt:lpstr> Taşınır  kayıt yetkilisi</vt:lpstr>
      <vt:lpstr>                     Taşınır Kayıt Yetkililerinin Kefalete Bağlanması</vt:lpstr>
      <vt:lpstr>PowerPoint Sunusu</vt:lpstr>
      <vt:lpstr>Taşınır konsolide görevlisi</vt:lpstr>
      <vt:lpstr>Muhasebe  yetkililerinin  sorumlulukları</vt:lpstr>
      <vt:lpstr>Taşınır İşlem Fişi (Örnek: 5; 5/A)</vt:lpstr>
      <vt:lpstr>Taşınır İstek Belgesi</vt:lpstr>
      <vt:lpstr>Taşınır Teslim Belgesi</vt:lpstr>
      <vt:lpstr>Dayanıklı Taşınırlar Listesi</vt:lpstr>
      <vt:lpstr>Taşınır Geçici Alındısı</vt:lpstr>
      <vt:lpstr>Kayıttan Düşme Teklif ve Onay Tutanağı</vt:lpstr>
      <vt:lpstr> Devir      işlemleri</vt:lpstr>
      <vt:lpstr>Kuruş Farkları Cetveli</vt:lpstr>
      <vt:lpstr>                  Hangi Hallerde Taşınır İşlem Fişi Düzenlenmez  </vt:lpstr>
      <vt:lpstr>Hangi Hallerde  Taşınır İşlem Fişi Düzenlenmez</vt:lpstr>
      <vt:lpstr>Defter, belge ve cetvellerin elektronik ortamda tutulması</vt:lpstr>
      <vt:lpstr>Taşınır İşlemleri</vt:lpstr>
      <vt:lpstr>        Taşınır    giriş    ve    çıkış    işlemlerinin    muhasebe    birimine      bildirilmesi</vt:lpstr>
      <vt:lpstr> Hurdaya    ayırma    nedeniyle   çıkış</vt:lpstr>
      <vt:lpstr> Hurdaya   ayırma   nedeniyle    çıkış</vt:lpstr>
      <vt:lpstr>              Kamu Zararı ve Miktarının Tespiti</vt:lpstr>
      <vt:lpstr> Kamu   görevlileri    ve   sorumluluk</vt:lpstr>
      <vt:lpstr>Hurdaların MKE’ye satılması</vt:lpstr>
      <vt:lpstr> Kamu   idareleri   arasında   bedelsiz   devir   ve  tahsis</vt:lpstr>
      <vt:lpstr>Dayanıklı Taşınırların Üniversiteye Devri</vt:lpstr>
      <vt:lpstr>Taşınır Malların Kayıttan Çıkarılması-Limitler </vt:lpstr>
      <vt:lpstr>Yıl sonu İşlemleri (TKYS)</vt:lpstr>
      <vt:lpstr>        Yılsonu İşlemini Yapamama</vt:lpstr>
      <vt:lpstr> Taşınır  mal   yönetim  hesabı</vt:lpstr>
      <vt:lpstr>Taşınır mal yönetim hesabı</vt:lpstr>
      <vt:lpstr> Taşınır  mal   yönetim   hesabı</vt:lpstr>
      <vt:lpstr>        Taşınır Çeşitli Konular</vt:lpstr>
      <vt:lpstr>        Taşınır Çeşitli Konular</vt:lpstr>
      <vt:lpstr>        Taşınır Çeşitli Konular</vt:lpstr>
      <vt:lpstr>        Taşınır Çeşitli Konular</vt:lpstr>
      <vt:lpstr>        Taşınır Çeşitli Konular</vt:lpstr>
      <vt:lpstr>        Taşınır Çeşitli Konular</vt:lpstr>
      <vt:lpstr>        Taşınır Çeşitli Konular</vt:lpstr>
      <vt:lpstr>        Taşınır Çeşitli Konular</vt:lpstr>
      <vt:lpstr>        Taşınır Çeşitli Konular</vt:lpstr>
      <vt:lpstr>        Taşınır Çeşitli Konular</vt:lpstr>
      <vt:lpstr>        Taşınır Çeşitli Konular</vt:lpstr>
      <vt:lpstr>        Taşınır Çeşitli Konular</vt:lpstr>
      <vt:lpstr>        Taşınır Çeşitli Konular</vt:lpstr>
      <vt:lpstr>        Taşınır Çeşitli Konular</vt:lpstr>
      <vt:lpstr>        Taşınır Çeşitli Konular</vt:lpstr>
      <vt:lpstr>        Taşınır Çeşitli Konular</vt:lpstr>
      <vt:lpstr>Teşekkür  Ederim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TAŞINIR MAL YÖNETMELİĞİ</dc:title>
  <dc:creator>crea</dc:creator>
  <cp:lastModifiedBy>pc</cp:lastModifiedBy>
  <cp:revision>413</cp:revision>
  <dcterms:created xsi:type="dcterms:W3CDTF">2018-12-03T11:04:42Z</dcterms:created>
  <dcterms:modified xsi:type="dcterms:W3CDTF">2018-12-25T06:28:42Z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2018-12-02T00:00:00Z</vt:filetime>
  </property>
  <property fmtid="{D5CDD505-2E9C-101B-9397-08002B2CF9AE}" pid="3" name="Creator">
    <vt:lpwstr>Microsoft® Word for Office 365</vt:lpwstr>
  </property>
  <property fmtid="{D5CDD505-2E9C-101B-9397-08002B2CF9AE}" pid="4" name="LastSaved">
    <vt:filetime>2018-12-03T00:00:00Z</vt:filetime>
  </property>
</Properties>
</file>